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8" r:id="rId3"/>
    <p:sldId id="259" r:id="rId4"/>
    <p:sldId id="257" r:id="rId5"/>
    <p:sldId id="260" r:id="rId6"/>
    <p:sldId id="294" r:id="rId7"/>
    <p:sldId id="286" r:id="rId8"/>
    <p:sldId id="262" r:id="rId9"/>
    <p:sldId id="266" r:id="rId10"/>
    <p:sldId id="268" r:id="rId11"/>
    <p:sldId id="270" r:id="rId12"/>
    <p:sldId id="265" r:id="rId13"/>
    <p:sldId id="287" r:id="rId14"/>
    <p:sldId id="288" r:id="rId15"/>
    <p:sldId id="289" r:id="rId16"/>
    <p:sldId id="290" r:id="rId17"/>
    <p:sldId id="291" r:id="rId18"/>
    <p:sldId id="293" r:id="rId19"/>
    <p:sldId id="292" r:id="rId20"/>
    <p:sldId id="285" r:id="rId21"/>
    <p:sldId id="280" r:id="rId22"/>
    <p:sldId id="284" r:id="rId23"/>
    <p:sldId id="282" r:id="rId24"/>
    <p:sldId id="283" r:id="rId25"/>
    <p:sldId id="26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ll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482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C1265-FCC4-4159-8BFF-47C2E8F7EA67}" type="doc">
      <dgm:prSet loTypeId="urn:microsoft.com/office/officeart/2005/8/layout/radial5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94F417D8-B88A-4675-8C5C-08C16EE6C556}">
      <dgm:prSet phldrT="[Text]" custT="1"/>
      <dgm:spPr>
        <a:solidFill>
          <a:srgbClr val="FFFF00"/>
        </a:solidFill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bn-BD" sz="28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মাসারিফ</a:t>
          </a:r>
        </a:p>
        <a:p>
          <a:r>
            <a:rPr lang="bn-BD" sz="28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৮ টি</a:t>
          </a:r>
          <a:endParaRPr lang="en-US" sz="2800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6C4CCA26-E27C-42D0-B2F9-5BA1C433185E}" type="parTrans" cxnId="{ABE4FA04-439C-42FA-9B5B-1C6563BD4A87}">
      <dgm:prSet/>
      <dgm:spPr/>
      <dgm:t>
        <a:bodyPr/>
        <a:lstStyle/>
        <a:p>
          <a:endParaRPr lang="en-US"/>
        </a:p>
      </dgm:t>
    </dgm:pt>
    <dgm:pt modelId="{5991F38E-EEFB-492E-B32B-86B3A02FA754}" type="sibTrans" cxnId="{ABE4FA04-439C-42FA-9B5B-1C6563BD4A87}">
      <dgm:prSet/>
      <dgm:spPr/>
      <dgm:t>
        <a:bodyPr/>
        <a:lstStyle/>
        <a:p>
          <a:endParaRPr lang="en-US"/>
        </a:p>
      </dgm:t>
    </dgm:pt>
    <dgm:pt modelId="{26CC810E-0C62-481C-8A0D-1C070C3051B9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bn-BD" sz="24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১।ফকির</a:t>
          </a:r>
          <a:endParaRPr lang="en-US" sz="2400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47DC6D75-AFB3-46AD-9724-DC4127180A4E}" type="parTrans" cxnId="{9727EAD8-2643-401B-BD57-2DA479AD1819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en-US" sz="1800" b="1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48FFAAD2-2B50-4191-A6C3-51B12F493502}" type="sibTrans" cxnId="{9727EAD8-2643-401B-BD57-2DA479AD1819}">
      <dgm:prSet/>
      <dgm:spPr/>
      <dgm:t>
        <a:bodyPr/>
        <a:lstStyle/>
        <a:p>
          <a:endParaRPr lang="en-US"/>
        </a:p>
      </dgm:t>
    </dgm:pt>
    <dgm:pt modelId="{07DD9A3F-8908-4D69-979E-878ED5594226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bn-BD" sz="24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৬। ঋণগ্রস্থ </a:t>
          </a:r>
          <a:endParaRPr lang="en-US" sz="2400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41FE40F9-4BB3-4A43-BF51-15E6ACD8FC48}" type="parTrans" cxnId="{F76819AF-2168-435C-B998-7DB7184FFB8D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en-US" sz="1800" b="1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DA7EC314-0F9D-4333-9772-D5AC7310E8DE}" type="sibTrans" cxnId="{F76819AF-2168-435C-B998-7DB7184FFB8D}">
      <dgm:prSet/>
      <dgm:spPr/>
      <dgm:t>
        <a:bodyPr/>
        <a:lstStyle/>
        <a:p>
          <a:endParaRPr lang="en-US"/>
        </a:p>
      </dgm:t>
    </dgm:pt>
    <dgm:pt modelId="{451ACFD8-C06A-4F30-B56D-36B50CF8E8D7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bn-BD" sz="24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৭। আল্লাহর পথে</a:t>
          </a:r>
          <a:endParaRPr lang="en-US" sz="2400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6072AFC6-2843-4F27-B82C-B3EF916F3C86}" type="parTrans" cxnId="{5EAEBB01-B46D-4FA8-B28D-22BB64D637C4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en-US" sz="1800" b="1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0470C136-2712-4A00-A578-4232BD4C1286}" type="sibTrans" cxnId="{5EAEBB01-B46D-4FA8-B28D-22BB64D637C4}">
      <dgm:prSet/>
      <dgm:spPr/>
      <dgm:t>
        <a:bodyPr/>
        <a:lstStyle/>
        <a:p>
          <a:endParaRPr lang="en-US"/>
        </a:p>
      </dgm:t>
    </dgm:pt>
    <dgm:pt modelId="{9EB14DFA-A7E1-48F5-89BF-2FAFE13A0EF1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bn-BD" sz="24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৮। মুসাফির</a:t>
          </a:r>
          <a:endParaRPr lang="en-US" sz="2400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2E102EBA-608E-4345-AB13-7B46713D3F36}" type="parTrans" cxnId="{DA8BC023-1A27-4455-B558-F3FA0D3E9730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en-US" sz="1800" b="1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814961C2-11A5-45B8-96DC-12C88D93EC6B}" type="sibTrans" cxnId="{DA8BC023-1A27-4455-B558-F3FA0D3E9730}">
      <dgm:prSet/>
      <dgm:spPr/>
      <dgm:t>
        <a:bodyPr/>
        <a:lstStyle/>
        <a:p>
          <a:endParaRPr lang="en-US"/>
        </a:p>
      </dgm:t>
    </dgm:pt>
    <dgm:pt modelId="{ACC94C04-752F-4182-BD9E-6B7A93D0A809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bn-BD" sz="24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২।মিসকিন</a:t>
          </a:r>
          <a:endParaRPr lang="en-US" sz="2400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2A337CBE-4C0D-4414-9247-09B8ECF2862A}" type="parTrans" cxnId="{BF2B9A8B-9F16-44C0-93CB-F7B722A958A1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en-US" sz="1800" b="1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45217730-8A78-4CD3-BB19-E4BEE7DBA08A}" type="sibTrans" cxnId="{BF2B9A8B-9F16-44C0-93CB-F7B722A958A1}">
      <dgm:prSet/>
      <dgm:spPr/>
      <dgm:t>
        <a:bodyPr/>
        <a:lstStyle/>
        <a:p>
          <a:endParaRPr lang="en-US"/>
        </a:p>
      </dgm:t>
    </dgm:pt>
    <dgm:pt modelId="{1383A68E-724D-4979-884C-BA1EF4305ECF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bn-BD" sz="24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৩। আদায়কারী</a:t>
          </a:r>
          <a:endParaRPr lang="en-US" sz="2400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12EB405E-ED69-4E23-BEE9-2C44EB222045}" type="parTrans" cxnId="{9ABD6FDE-92F7-4C9B-AF20-38D19C7FAA18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en-US" sz="1800" b="1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90053F10-5948-4C2D-97B7-B124C880BB73}" type="sibTrans" cxnId="{9ABD6FDE-92F7-4C9B-AF20-38D19C7FAA18}">
      <dgm:prSet/>
      <dgm:spPr/>
      <dgm:t>
        <a:bodyPr/>
        <a:lstStyle/>
        <a:p>
          <a:endParaRPr lang="en-US"/>
        </a:p>
      </dgm:t>
    </dgm:pt>
    <dgm:pt modelId="{98F50754-0D81-42F2-83A8-99F8FDDAFC6D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bn-BD" sz="24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৫। দাস মুক্তি</a:t>
          </a:r>
          <a:endParaRPr lang="en-US" sz="2400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76D88475-6DE2-45AE-8E19-CF607E6CD153}" type="parTrans" cxnId="{3A39F1D0-1123-419A-8C4D-5C6F32A08D55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en-US" sz="1800" b="1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8663AF6E-7D6C-4335-A4F2-4B15DDE50A38}" type="sibTrans" cxnId="{3A39F1D0-1123-419A-8C4D-5C6F32A08D55}">
      <dgm:prSet/>
      <dgm:spPr/>
      <dgm:t>
        <a:bodyPr/>
        <a:lstStyle/>
        <a:p>
          <a:endParaRPr lang="en-US"/>
        </a:p>
      </dgm:t>
    </dgm:pt>
    <dgm:pt modelId="{905ECDFD-16E0-4DDF-A7D4-92EB06F8CA22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bn-BD" sz="24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৪। মন জয় এর জন্য </a:t>
          </a:r>
          <a:endParaRPr lang="en-US" sz="2400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C231FAB0-9AD0-4210-9AD5-CBE8EB9F5427}" type="parTrans" cxnId="{6D236430-EC45-4D6A-84A1-D2587B561843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en-US" sz="1800" b="1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1B460599-B3E0-45F1-B843-319A1F04A9CF}" type="sibTrans" cxnId="{6D236430-EC45-4D6A-84A1-D2587B561843}">
      <dgm:prSet/>
      <dgm:spPr/>
      <dgm:t>
        <a:bodyPr/>
        <a:lstStyle/>
        <a:p>
          <a:endParaRPr lang="en-US"/>
        </a:p>
      </dgm:t>
    </dgm:pt>
    <dgm:pt modelId="{1547505F-F729-4C77-AD14-E7319D564FFB}" type="pres">
      <dgm:prSet presAssocID="{30DC1265-FCC4-4159-8BFF-47C2E8F7EA6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89266F-8D14-4F2E-8FBD-5FF7D0F462A0}" type="pres">
      <dgm:prSet presAssocID="{94F417D8-B88A-4675-8C5C-08C16EE6C556}" presName="centerShape" presStyleLbl="node0" presStyleIdx="0" presStyleCnt="1" custScaleX="186135" custScaleY="134855"/>
      <dgm:spPr>
        <a:prstGeom prst="cloud">
          <a:avLst/>
        </a:prstGeom>
      </dgm:spPr>
      <dgm:t>
        <a:bodyPr/>
        <a:lstStyle/>
        <a:p>
          <a:endParaRPr lang="en-US"/>
        </a:p>
      </dgm:t>
    </dgm:pt>
    <dgm:pt modelId="{169AD71F-AF59-4E9C-91A5-0A6B26797190}" type="pres">
      <dgm:prSet presAssocID="{47DC6D75-AFB3-46AD-9724-DC4127180A4E}" presName="parTrans" presStyleLbl="sibTrans2D1" presStyleIdx="0" presStyleCnt="8" custScaleX="170950"/>
      <dgm:spPr>
        <a:prstGeom prst="rightArrow">
          <a:avLst/>
        </a:prstGeom>
      </dgm:spPr>
      <dgm:t>
        <a:bodyPr/>
        <a:lstStyle/>
        <a:p>
          <a:endParaRPr lang="en-US"/>
        </a:p>
      </dgm:t>
    </dgm:pt>
    <dgm:pt modelId="{BA421BF1-1A1A-49F3-AA7D-028B531CBE73}" type="pres">
      <dgm:prSet presAssocID="{47DC6D75-AFB3-46AD-9724-DC4127180A4E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6F02A17A-6BCD-445D-A25E-15962DF64082}" type="pres">
      <dgm:prSet presAssocID="{26CC810E-0C62-481C-8A0D-1C070C3051B9}" presName="node" presStyleLbl="node1" presStyleIdx="0" presStyleCnt="8" custScaleX="145969" custScaleY="140777" custRadScaleRad="103177" custRadScaleInc="28121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en-US"/>
        </a:p>
      </dgm:t>
    </dgm:pt>
    <dgm:pt modelId="{147829E7-4CC2-4DFC-BA66-3BFF2513E6D6}" type="pres">
      <dgm:prSet presAssocID="{2A337CBE-4C0D-4414-9247-09B8ECF2862A}" presName="parTrans" presStyleLbl="sibTrans2D1" presStyleIdx="1" presStyleCnt="8"/>
      <dgm:spPr>
        <a:prstGeom prst="rightArrow">
          <a:avLst/>
        </a:prstGeom>
      </dgm:spPr>
      <dgm:t>
        <a:bodyPr/>
        <a:lstStyle/>
        <a:p>
          <a:endParaRPr lang="en-US"/>
        </a:p>
      </dgm:t>
    </dgm:pt>
    <dgm:pt modelId="{718A62C4-FD0E-4D5F-8BA0-CB1E8BA31188}" type="pres">
      <dgm:prSet presAssocID="{2A337CBE-4C0D-4414-9247-09B8ECF2862A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6E235870-6B33-4472-8246-E0D20B47349B}" type="pres">
      <dgm:prSet presAssocID="{ACC94C04-752F-4182-BD9E-6B7A93D0A809}" presName="node" presStyleLbl="node1" presStyleIdx="1" presStyleCnt="8" custScaleX="165345" custScaleY="138702" custRadScaleRad="127300" custRadScaleInc="28896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en-US"/>
        </a:p>
      </dgm:t>
    </dgm:pt>
    <dgm:pt modelId="{4D59346F-1041-4C4D-8850-830114B83C4B}" type="pres">
      <dgm:prSet presAssocID="{12EB405E-ED69-4E23-BEE9-2C44EB222045}" presName="parTrans" presStyleLbl="sibTrans2D1" presStyleIdx="2" presStyleCnt="8" custScaleX="126351" custLinFactNeighborX="-4745" custLinFactNeighborY="-68"/>
      <dgm:spPr>
        <a:prstGeom prst="rightArrow">
          <a:avLst/>
        </a:prstGeom>
      </dgm:spPr>
      <dgm:t>
        <a:bodyPr/>
        <a:lstStyle/>
        <a:p>
          <a:endParaRPr lang="en-US"/>
        </a:p>
      </dgm:t>
    </dgm:pt>
    <dgm:pt modelId="{175BEBD4-FA83-4820-9518-B7BE42A0C712}" type="pres">
      <dgm:prSet presAssocID="{12EB405E-ED69-4E23-BEE9-2C44EB222045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28C72ADD-49C7-46D2-B7E0-4BCD8E056D79}" type="pres">
      <dgm:prSet presAssocID="{1383A68E-724D-4979-884C-BA1EF4305ECF}" presName="node" presStyleLbl="node1" presStyleIdx="2" presStyleCnt="8" custScaleX="164143" custScaleY="128819" custRadScaleRad="142940" custRadScaleInc="-4417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en-US"/>
        </a:p>
      </dgm:t>
    </dgm:pt>
    <dgm:pt modelId="{B5318A26-151C-417E-BE54-7EEEC39856E6}" type="pres">
      <dgm:prSet presAssocID="{C231FAB0-9AD0-4210-9AD5-CBE8EB9F5427}" presName="parTrans" presStyleLbl="sibTrans2D1" presStyleIdx="3" presStyleCnt="8" custScaleX="110163" custLinFactNeighborX="-16467" custLinFactNeighborY="-26595"/>
      <dgm:spPr>
        <a:prstGeom prst="rightArrow">
          <a:avLst/>
        </a:prstGeom>
      </dgm:spPr>
      <dgm:t>
        <a:bodyPr/>
        <a:lstStyle/>
        <a:p>
          <a:endParaRPr lang="en-US"/>
        </a:p>
      </dgm:t>
    </dgm:pt>
    <dgm:pt modelId="{5E35B435-C820-4CBC-B02B-586365E5B7D7}" type="pres">
      <dgm:prSet presAssocID="{C231FAB0-9AD0-4210-9AD5-CBE8EB9F5427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3B5ED090-9E89-45FC-8826-F00D5AF5A6F6}" type="pres">
      <dgm:prSet presAssocID="{905ECDFD-16E0-4DDF-A7D4-92EB06F8CA22}" presName="node" presStyleLbl="node1" presStyleIdx="3" presStyleCnt="8" custScaleX="146265" custScaleY="133870" custRadScaleRad="143130" custRadScaleInc="-40747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en-US"/>
        </a:p>
      </dgm:t>
    </dgm:pt>
    <dgm:pt modelId="{300FEB31-C98C-4EF6-B437-E322B4E7513C}" type="pres">
      <dgm:prSet presAssocID="{76D88475-6DE2-45AE-8E19-CF607E6CD153}" presName="parTrans" presStyleLbl="sibTrans2D1" presStyleIdx="4" presStyleCnt="8" custScaleX="192667" custLinFactNeighborX="17239" custLinFactNeighborY="20952"/>
      <dgm:spPr>
        <a:prstGeom prst="rightArrow">
          <a:avLst/>
        </a:prstGeom>
      </dgm:spPr>
      <dgm:t>
        <a:bodyPr/>
        <a:lstStyle/>
        <a:p>
          <a:endParaRPr lang="en-US"/>
        </a:p>
      </dgm:t>
    </dgm:pt>
    <dgm:pt modelId="{CB9B40DE-9706-4D2F-A315-A49FA69BA79F}" type="pres">
      <dgm:prSet presAssocID="{76D88475-6DE2-45AE-8E19-CF607E6CD153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325F6C8E-E76F-4F26-AA3E-D6724FA96FEE}" type="pres">
      <dgm:prSet presAssocID="{98F50754-0D81-42F2-83A8-99F8FDDAFC6D}" presName="node" presStyleLbl="node1" presStyleIdx="4" presStyleCnt="8" custScaleX="180562" custScaleY="151049" custRadScaleRad="99831" custRadScaleInc="-8824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en-US"/>
        </a:p>
      </dgm:t>
    </dgm:pt>
    <dgm:pt modelId="{3379E123-49D7-48DE-B584-D6F942B1D7F0}" type="pres">
      <dgm:prSet presAssocID="{41FE40F9-4BB3-4A43-BF51-15E6ACD8FC48}" presName="parTrans" presStyleLbl="sibTrans2D1" presStyleIdx="5" presStyleCnt="8"/>
      <dgm:spPr>
        <a:prstGeom prst="rightArrow">
          <a:avLst/>
        </a:prstGeom>
      </dgm:spPr>
      <dgm:t>
        <a:bodyPr/>
        <a:lstStyle/>
        <a:p>
          <a:endParaRPr lang="en-US"/>
        </a:p>
      </dgm:t>
    </dgm:pt>
    <dgm:pt modelId="{94CC2FE1-A0E5-434D-87B1-DD71E6AF86A2}" type="pres">
      <dgm:prSet presAssocID="{41FE40F9-4BB3-4A43-BF51-15E6ACD8FC48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2F53AC07-C986-4274-BE0B-6C1E7561B422}" type="pres">
      <dgm:prSet presAssocID="{07DD9A3F-8908-4D69-979E-878ED5594226}" presName="node" presStyleLbl="node1" presStyleIdx="5" presStyleCnt="8" custScaleX="161147" custScaleY="181200" custRadScaleRad="133434" custRadScaleInc="34503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en-US"/>
        </a:p>
      </dgm:t>
    </dgm:pt>
    <dgm:pt modelId="{64360BA3-6B55-44E7-AA2D-F79AE295F302}" type="pres">
      <dgm:prSet presAssocID="{6072AFC6-2843-4F27-B82C-B3EF916F3C86}" presName="parTrans" presStyleLbl="sibTrans2D1" presStyleIdx="6" presStyleCnt="8"/>
      <dgm:spPr>
        <a:prstGeom prst="rightArrow">
          <a:avLst/>
        </a:prstGeom>
      </dgm:spPr>
      <dgm:t>
        <a:bodyPr/>
        <a:lstStyle/>
        <a:p>
          <a:endParaRPr lang="en-US"/>
        </a:p>
      </dgm:t>
    </dgm:pt>
    <dgm:pt modelId="{BE328BBC-FBE5-45A0-A93A-24EA73C5AFCA}" type="pres">
      <dgm:prSet presAssocID="{6072AFC6-2843-4F27-B82C-B3EF916F3C86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C4559CD1-68FF-4E6D-A1FF-8ABB878254F3}" type="pres">
      <dgm:prSet presAssocID="{451ACFD8-C06A-4F30-B56D-36B50CF8E8D7}" presName="node" presStyleLbl="node1" presStyleIdx="6" presStyleCnt="8" custScaleX="158371" custScaleY="133455" custRadScaleRad="131303" custRadScaleInc="15265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en-US"/>
        </a:p>
      </dgm:t>
    </dgm:pt>
    <dgm:pt modelId="{8DA84857-ECDF-4F18-9981-73F6FFBF45F9}" type="pres">
      <dgm:prSet presAssocID="{2E102EBA-608E-4345-AB13-7B46713D3F36}" presName="parTrans" presStyleLbl="sibTrans2D1" presStyleIdx="7" presStyleCnt="8"/>
      <dgm:spPr>
        <a:prstGeom prst="rightArrow">
          <a:avLst/>
        </a:prstGeom>
      </dgm:spPr>
      <dgm:t>
        <a:bodyPr/>
        <a:lstStyle/>
        <a:p>
          <a:endParaRPr lang="en-US"/>
        </a:p>
      </dgm:t>
    </dgm:pt>
    <dgm:pt modelId="{C77EACC8-0F59-4FA0-84A0-894C66E957EE}" type="pres">
      <dgm:prSet presAssocID="{2E102EBA-608E-4345-AB13-7B46713D3F36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B6110C68-440E-45DA-9F8C-209608BEB85C}" type="pres">
      <dgm:prSet presAssocID="{9EB14DFA-A7E1-48F5-89BF-2FAFE13A0EF1}" presName="node" presStyleLbl="node1" presStyleIdx="7" presStyleCnt="8" custScaleX="138473" custScaleY="128739" custRadScaleRad="124733" custRadScaleInc="-16749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en-US"/>
        </a:p>
      </dgm:t>
    </dgm:pt>
  </dgm:ptLst>
  <dgm:cxnLst>
    <dgm:cxn modelId="{5BA6DBD0-C5FF-4C77-AF0F-042811391748}" type="presOf" srcId="{451ACFD8-C06A-4F30-B56D-36B50CF8E8D7}" destId="{C4559CD1-68FF-4E6D-A1FF-8ABB878254F3}" srcOrd="0" destOrd="0" presId="urn:microsoft.com/office/officeart/2005/8/layout/radial5"/>
    <dgm:cxn modelId="{73B77424-D07A-443C-9CFF-A3739683C1C6}" type="presOf" srcId="{98F50754-0D81-42F2-83A8-99F8FDDAFC6D}" destId="{325F6C8E-E76F-4F26-AA3E-D6724FA96FEE}" srcOrd="0" destOrd="0" presId="urn:microsoft.com/office/officeart/2005/8/layout/radial5"/>
    <dgm:cxn modelId="{3A39F1D0-1123-419A-8C4D-5C6F32A08D55}" srcId="{94F417D8-B88A-4675-8C5C-08C16EE6C556}" destId="{98F50754-0D81-42F2-83A8-99F8FDDAFC6D}" srcOrd="4" destOrd="0" parTransId="{76D88475-6DE2-45AE-8E19-CF607E6CD153}" sibTransId="{8663AF6E-7D6C-4335-A4F2-4B15DDE50A38}"/>
    <dgm:cxn modelId="{CE5B45E0-4B3A-4331-BD05-CCE64DA0C00B}" type="presOf" srcId="{2A337CBE-4C0D-4414-9247-09B8ECF2862A}" destId="{147829E7-4CC2-4DFC-BA66-3BFF2513E6D6}" srcOrd="0" destOrd="0" presId="urn:microsoft.com/office/officeart/2005/8/layout/radial5"/>
    <dgm:cxn modelId="{C24ADE1B-F86B-4507-A7CE-88875A14935F}" type="presOf" srcId="{07DD9A3F-8908-4D69-979E-878ED5594226}" destId="{2F53AC07-C986-4274-BE0B-6C1E7561B422}" srcOrd="0" destOrd="0" presId="urn:microsoft.com/office/officeart/2005/8/layout/radial5"/>
    <dgm:cxn modelId="{33840E3A-E9EF-4D1B-B5BA-E76C114F1A5F}" type="presOf" srcId="{12EB405E-ED69-4E23-BEE9-2C44EB222045}" destId="{4D59346F-1041-4C4D-8850-830114B83C4B}" srcOrd="0" destOrd="0" presId="urn:microsoft.com/office/officeart/2005/8/layout/radial5"/>
    <dgm:cxn modelId="{D2C91D4F-FFC3-4164-853F-FC442FC615B4}" type="presOf" srcId="{12EB405E-ED69-4E23-BEE9-2C44EB222045}" destId="{175BEBD4-FA83-4820-9518-B7BE42A0C712}" srcOrd="1" destOrd="0" presId="urn:microsoft.com/office/officeart/2005/8/layout/radial5"/>
    <dgm:cxn modelId="{BF2B9A8B-9F16-44C0-93CB-F7B722A958A1}" srcId="{94F417D8-B88A-4675-8C5C-08C16EE6C556}" destId="{ACC94C04-752F-4182-BD9E-6B7A93D0A809}" srcOrd="1" destOrd="0" parTransId="{2A337CBE-4C0D-4414-9247-09B8ECF2862A}" sibTransId="{45217730-8A78-4CD3-BB19-E4BEE7DBA08A}"/>
    <dgm:cxn modelId="{F866C8E8-678F-4281-9EED-F144C752FA24}" type="presOf" srcId="{47DC6D75-AFB3-46AD-9724-DC4127180A4E}" destId="{BA421BF1-1A1A-49F3-AA7D-028B531CBE73}" srcOrd="1" destOrd="0" presId="urn:microsoft.com/office/officeart/2005/8/layout/radial5"/>
    <dgm:cxn modelId="{250922F7-64CA-4419-A6AF-61B0B106EEFF}" type="presOf" srcId="{6072AFC6-2843-4F27-B82C-B3EF916F3C86}" destId="{64360BA3-6B55-44E7-AA2D-F79AE295F302}" srcOrd="0" destOrd="0" presId="urn:microsoft.com/office/officeart/2005/8/layout/radial5"/>
    <dgm:cxn modelId="{ABE4FA04-439C-42FA-9B5B-1C6563BD4A87}" srcId="{30DC1265-FCC4-4159-8BFF-47C2E8F7EA67}" destId="{94F417D8-B88A-4675-8C5C-08C16EE6C556}" srcOrd="0" destOrd="0" parTransId="{6C4CCA26-E27C-42D0-B2F9-5BA1C433185E}" sibTransId="{5991F38E-EEFB-492E-B32B-86B3A02FA754}"/>
    <dgm:cxn modelId="{C6CA0913-4516-4D47-AE19-6890A10C999D}" type="presOf" srcId="{30DC1265-FCC4-4159-8BFF-47C2E8F7EA67}" destId="{1547505F-F729-4C77-AD14-E7319D564FFB}" srcOrd="0" destOrd="0" presId="urn:microsoft.com/office/officeart/2005/8/layout/radial5"/>
    <dgm:cxn modelId="{7DBF4640-6237-47CB-949A-AF8EA5DEA9B5}" type="presOf" srcId="{6072AFC6-2843-4F27-B82C-B3EF916F3C86}" destId="{BE328BBC-FBE5-45A0-A93A-24EA73C5AFCA}" srcOrd="1" destOrd="0" presId="urn:microsoft.com/office/officeart/2005/8/layout/radial5"/>
    <dgm:cxn modelId="{D29D1A31-35B4-4EC0-8A65-33273029BFDF}" type="presOf" srcId="{2E102EBA-608E-4345-AB13-7B46713D3F36}" destId="{C77EACC8-0F59-4FA0-84A0-894C66E957EE}" srcOrd="1" destOrd="0" presId="urn:microsoft.com/office/officeart/2005/8/layout/radial5"/>
    <dgm:cxn modelId="{8B68D06C-87F7-4BBD-9676-6C1343F48BC3}" type="presOf" srcId="{41FE40F9-4BB3-4A43-BF51-15E6ACD8FC48}" destId="{3379E123-49D7-48DE-B584-D6F942B1D7F0}" srcOrd="0" destOrd="0" presId="urn:microsoft.com/office/officeart/2005/8/layout/radial5"/>
    <dgm:cxn modelId="{D96FB0EE-A86D-4DF6-ADE2-AE6D4E9CA700}" type="presOf" srcId="{C231FAB0-9AD0-4210-9AD5-CBE8EB9F5427}" destId="{B5318A26-151C-417E-BE54-7EEEC39856E6}" srcOrd="0" destOrd="0" presId="urn:microsoft.com/office/officeart/2005/8/layout/radial5"/>
    <dgm:cxn modelId="{6D236430-EC45-4D6A-84A1-D2587B561843}" srcId="{94F417D8-B88A-4675-8C5C-08C16EE6C556}" destId="{905ECDFD-16E0-4DDF-A7D4-92EB06F8CA22}" srcOrd="3" destOrd="0" parTransId="{C231FAB0-9AD0-4210-9AD5-CBE8EB9F5427}" sibTransId="{1B460599-B3E0-45F1-B843-319A1F04A9CF}"/>
    <dgm:cxn modelId="{F76819AF-2168-435C-B998-7DB7184FFB8D}" srcId="{94F417D8-B88A-4675-8C5C-08C16EE6C556}" destId="{07DD9A3F-8908-4D69-979E-878ED5594226}" srcOrd="5" destOrd="0" parTransId="{41FE40F9-4BB3-4A43-BF51-15E6ACD8FC48}" sibTransId="{DA7EC314-0F9D-4333-9772-D5AC7310E8DE}"/>
    <dgm:cxn modelId="{8E813FBC-6CFE-4D4E-804C-B6F3FA646380}" type="presOf" srcId="{C231FAB0-9AD0-4210-9AD5-CBE8EB9F5427}" destId="{5E35B435-C820-4CBC-B02B-586365E5B7D7}" srcOrd="1" destOrd="0" presId="urn:microsoft.com/office/officeart/2005/8/layout/radial5"/>
    <dgm:cxn modelId="{4E52341A-0D62-477F-917D-8D73C3F03F6E}" type="presOf" srcId="{76D88475-6DE2-45AE-8E19-CF607E6CD153}" destId="{300FEB31-C98C-4EF6-B437-E322B4E7513C}" srcOrd="0" destOrd="0" presId="urn:microsoft.com/office/officeart/2005/8/layout/radial5"/>
    <dgm:cxn modelId="{22D03E7F-BCA1-45DB-B254-39C00E40E623}" type="presOf" srcId="{1383A68E-724D-4979-884C-BA1EF4305ECF}" destId="{28C72ADD-49C7-46D2-B7E0-4BCD8E056D79}" srcOrd="0" destOrd="0" presId="urn:microsoft.com/office/officeart/2005/8/layout/radial5"/>
    <dgm:cxn modelId="{5EAEBB01-B46D-4FA8-B28D-22BB64D637C4}" srcId="{94F417D8-B88A-4675-8C5C-08C16EE6C556}" destId="{451ACFD8-C06A-4F30-B56D-36B50CF8E8D7}" srcOrd="6" destOrd="0" parTransId="{6072AFC6-2843-4F27-B82C-B3EF916F3C86}" sibTransId="{0470C136-2712-4A00-A578-4232BD4C1286}"/>
    <dgm:cxn modelId="{266F3D7A-3EF4-4F13-BD60-D84B757B7183}" type="presOf" srcId="{94F417D8-B88A-4675-8C5C-08C16EE6C556}" destId="{7389266F-8D14-4F2E-8FBD-5FF7D0F462A0}" srcOrd="0" destOrd="0" presId="urn:microsoft.com/office/officeart/2005/8/layout/radial5"/>
    <dgm:cxn modelId="{355AB8CF-F4D1-49EE-B275-A5C3083FB216}" type="presOf" srcId="{905ECDFD-16E0-4DDF-A7D4-92EB06F8CA22}" destId="{3B5ED090-9E89-45FC-8826-F00D5AF5A6F6}" srcOrd="0" destOrd="0" presId="urn:microsoft.com/office/officeart/2005/8/layout/radial5"/>
    <dgm:cxn modelId="{901D2709-C574-40D7-A303-ACC3475F5783}" type="presOf" srcId="{47DC6D75-AFB3-46AD-9724-DC4127180A4E}" destId="{169AD71F-AF59-4E9C-91A5-0A6B26797190}" srcOrd="0" destOrd="0" presId="urn:microsoft.com/office/officeart/2005/8/layout/radial5"/>
    <dgm:cxn modelId="{52A36728-C27E-4526-ACD3-41C2C7E70A35}" type="presOf" srcId="{2E102EBA-608E-4345-AB13-7B46713D3F36}" destId="{8DA84857-ECDF-4F18-9981-73F6FFBF45F9}" srcOrd="0" destOrd="0" presId="urn:microsoft.com/office/officeart/2005/8/layout/radial5"/>
    <dgm:cxn modelId="{DCFAEE28-746E-4091-B286-8F7572F3C4C9}" type="presOf" srcId="{76D88475-6DE2-45AE-8E19-CF607E6CD153}" destId="{CB9B40DE-9706-4D2F-A315-A49FA69BA79F}" srcOrd="1" destOrd="0" presId="urn:microsoft.com/office/officeart/2005/8/layout/radial5"/>
    <dgm:cxn modelId="{90D6A268-4533-4AD1-8FFB-EDC0B88D476C}" type="presOf" srcId="{26CC810E-0C62-481C-8A0D-1C070C3051B9}" destId="{6F02A17A-6BCD-445D-A25E-15962DF64082}" srcOrd="0" destOrd="0" presId="urn:microsoft.com/office/officeart/2005/8/layout/radial5"/>
    <dgm:cxn modelId="{9ABD6FDE-92F7-4C9B-AF20-38D19C7FAA18}" srcId="{94F417D8-B88A-4675-8C5C-08C16EE6C556}" destId="{1383A68E-724D-4979-884C-BA1EF4305ECF}" srcOrd="2" destOrd="0" parTransId="{12EB405E-ED69-4E23-BEE9-2C44EB222045}" sibTransId="{90053F10-5948-4C2D-97B7-B124C880BB73}"/>
    <dgm:cxn modelId="{1F6D8C12-65BC-423E-86F1-F43781C6D122}" type="presOf" srcId="{9EB14DFA-A7E1-48F5-89BF-2FAFE13A0EF1}" destId="{B6110C68-440E-45DA-9F8C-209608BEB85C}" srcOrd="0" destOrd="0" presId="urn:microsoft.com/office/officeart/2005/8/layout/radial5"/>
    <dgm:cxn modelId="{1A2F55D2-ACC9-4694-BD60-06C3CA9D7FC5}" type="presOf" srcId="{41FE40F9-4BB3-4A43-BF51-15E6ACD8FC48}" destId="{94CC2FE1-A0E5-434D-87B1-DD71E6AF86A2}" srcOrd="1" destOrd="0" presId="urn:microsoft.com/office/officeart/2005/8/layout/radial5"/>
    <dgm:cxn modelId="{DA8BC023-1A27-4455-B558-F3FA0D3E9730}" srcId="{94F417D8-B88A-4675-8C5C-08C16EE6C556}" destId="{9EB14DFA-A7E1-48F5-89BF-2FAFE13A0EF1}" srcOrd="7" destOrd="0" parTransId="{2E102EBA-608E-4345-AB13-7B46713D3F36}" sibTransId="{814961C2-11A5-45B8-96DC-12C88D93EC6B}"/>
    <dgm:cxn modelId="{9727EAD8-2643-401B-BD57-2DA479AD1819}" srcId="{94F417D8-B88A-4675-8C5C-08C16EE6C556}" destId="{26CC810E-0C62-481C-8A0D-1C070C3051B9}" srcOrd="0" destOrd="0" parTransId="{47DC6D75-AFB3-46AD-9724-DC4127180A4E}" sibTransId="{48FFAAD2-2B50-4191-A6C3-51B12F493502}"/>
    <dgm:cxn modelId="{70101A5F-A7FE-422C-A04E-666AF7341885}" type="presOf" srcId="{2A337CBE-4C0D-4414-9247-09B8ECF2862A}" destId="{718A62C4-FD0E-4D5F-8BA0-CB1E8BA31188}" srcOrd="1" destOrd="0" presId="urn:microsoft.com/office/officeart/2005/8/layout/radial5"/>
    <dgm:cxn modelId="{401A0DCD-C565-429B-A082-BB0D11D82E6F}" type="presOf" srcId="{ACC94C04-752F-4182-BD9E-6B7A93D0A809}" destId="{6E235870-6B33-4472-8246-E0D20B47349B}" srcOrd="0" destOrd="0" presId="urn:microsoft.com/office/officeart/2005/8/layout/radial5"/>
    <dgm:cxn modelId="{99782260-0285-4380-B14C-528D921BF1EA}" type="presParOf" srcId="{1547505F-F729-4C77-AD14-E7319D564FFB}" destId="{7389266F-8D14-4F2E-8FBD-5FF7D0F462A0}" srcOrd="0" destOrd="0" presId="urn:microsoft.com/office/officeart/2005/8/layout/radial5"/>
    <dgm:cxn modelId="{1171FF13-C6BC-4AC6-BD4A-1D1BEAF58ACF}" type="presParOf" srcId="{1547505F-F729-4C77-AD14-E7319D564FFB}" destId="{169AD71F-AF59-4E9C-91A5-0A6B26797190}" srcOrd="1" destOrd="0" presId="urn:microsoft.com/office/officeart/2005/8/layout/radial5"/>
    <dgm:cxn modelId="{2B054761-6699-42D1-9341-40B5CB932242}" type="presParOf" srcId="{169AD71F-AF59-4E9C-91A5-0A6B26797190}" destId="{BA421BF1-1A1A-49F3-AA7D-028B531CBE73}" srcOrd="0" destOrd="0" presId="urn:microsoft.com/office/officeart/2005/8/layout/radial5"/>
    <dgm:cxn modelId="{9BCDA66F-F219-49D7-9F82-67DFA7F378B0}" type="presParOf" srcId="{1547505F-F729-4C77-AD14-E7319D564FFB}" destId="{6F02A17A-6BCD-445D-A25E-15962DF64082}" srcOrd="2" destOrd="0" presId="urn:microsoft.com/office/officeart/2005/8/layout/radial5"/>
    <dgm:cxn modelId="{47B20881-49CB-4658-860F-6F561C7D39AB}" type="presParOf" srcId="{1547505F-F729-4C77-AD14-E7319D564FFB}" destId="{147829E7-4CC2-4DFC-BA66-3BFF2513E6D6}" srcOrd="3" destOrd="0" presId="urn:microsoft.com/office/officeart/2005/8/layout/radial5"/>
    <dgm:cxn modelId="{F3657DE6-EBFC-4ECF-81BC-360B9EA76B22}" type="presParOf" srcId="{147829E7-4CC2-4DFC-BA66-3BFF2513E6D6}" destId="{718A62C4-FD0E-4D5F-8BA0-CB1E8BA31188}" srcOrd="0" destOrd="0" presId="urn:microsoft.com/office/officeart/2005/8/layout/radial5"/>
    <dgm:cxn modelId="{E517CCFF-3534-4AFB-98F2-5E7630834E90}" type="presParOf" srcId="{1547505F-F729-4C77-AD14-E7319D564FFB}" destId="{6E235870-6B33-4472-8246-E0D20B47349B}" srcOrd="4" destOrd="0" presId="urn:microsoft.com/office/officeart/2005/8/layout/radial5"/>
    <dgm:cxn modelId="{E1D07131-0C83-400D-8D8D-DCE7ED2A7A39}" type="presParOf" srcId="{1547505F-F729-4C77-AD14-E7319D564FFB}" destId="{4D59346F-1041-4C4D-8850-830114B83C4B}" srcOrd="5" destOrd="0" presId="urn:microsoft.com/office/officeart/2005/8/layout/radial5"/>
    <dgm:cxn modelId="{54615AC6-2421-443D-A2C8-4135E3D832F5}" type="presParOf" srcId="{4D59346F-1041-4C4D-8850-830114B83C4B}" destId="{175BEBD4-FA83-4820-9518-B7BE42A0C712}" srcOrd="0" destOrd="0" presId="urn:microsoft.com/office/officeart/2005/8/layout/radial5"/>
    <dgm:cxn modelId="{AD3CA940-73C3-4D4B-AA79-3869F382B88C}" type="presParOf" srcId="{1547505F-F729-4C77-AD14-E7319D564FFB}" destId="{28C72ADD-49C7-46D2-B7E0-4BCD8E056D79}" srcOrd="6" destOrd="0" presId="urn:microsoft.com/office/officeart/2005/8/layout/radial5"/>
    <dgm:cxn modelId="{BCE0E817-514E-4F1C-BF36-67BC2FBD2415}" type="presParOf" srcId="{1547505F-F729-4C77-AD14-E7319D564FFB}" destId="{B5318A26-151C-417E-BE54-7EEEC39856E6}" srcOrd="7" destOrd="0" presId="urn:microsoft.com/office/officeart/2005/8/layout/radial5"/>
    <dgm:cxn modelId="{562A19A9-1CE8-46BA-A94C-930A19DE9AAA}" type="presParOf" srcId="{B5318A26-151C-417E-BE54-7EEEC39856E6}" destId="{5E35B435-C820-4CBC-B02B-586365E5B7D7}" srcOrd="0" destOrd="0" presId="urn:microsoft.com/office/officeart/2005/8/layout/radial5"/>
    <dgm:cxn modelId="{7B9263F4-DEA0-41F7-9FD1-B82FBAC13971}" type="presParOf" srcId="{1547505F-F729-4C77-AD14-E7319D564FFB}" destId="{3B5ED090-9E89-45FC-8826-F00D5AF5A6F6}" srcOrd="8" destOrd="0" presId="urn:microsoft.com/office/officeart/2005/8/layout/radial5"/>
    <dgm:cxn modelId="{4E649F72-3D83-4883-8E6A-1E9FDD7EED3E}" type="presParOf" srcId="{1547505F-F729-4C77-AD14-E7319D564FFB}" destId="{300FEB31-C98C-4EF6-B437-E322B4E7513C}" srcOrd="9" destOrd="0" presId="urn:microsoft.com/office/officeart/2005/8/layout/radial5"/>
    <dgm:cxn modelId="{F1855202-FF3E-43FD-A017-06E5FB19C5E1}" type="presParOf" srcId="{300FEB31-C98C-4EF6-B437-E322B4E7513C}" destId="{CB9B40DE-9706-4D2F-A315-A49FA69BA79F}" srcOrd="0" destOrd="0" presId="urn:microsoft.com/office/officeart/2005/8/layout/radial5"/>
    <dgm:cxn modelId="{590512A2-288F-484C-B7D4-8BEDD7BD5602}" type="presParOf" srcId="{1547505F-F729-4C77-AD14-E7319D564FFB}" destId="{325F6C8E-E76F-4F26-AA3E-D6724FA96FEE}" srcOrd="10" destOrd="0" presId="urn:microsoft.com/office/officeart/2005/8/layout/radial5"/>
    <dgm:cxn modelId="{7BD055AB-B82F-4C10-A7A5-C39B45637E76}" type="presParOf" srcId="{1547505F-F729-4C77-AD14-E7319D564FFB}" destId="{3379E123-49D7-48DE-B584-D6F942B1D7F0}" srcOrd="11" destOrd="0" presId="urn:microsoft.com/office/officeart/2005/8/layout/radial5"/>
    <dgm:cxn modelId="{ADC2ED77-DCE5-454D-A575-2CA8532C57D6}" type="presParOf" srcId="{3379E123-49D7-48DE-B584-D6F942B1D7F0}" destId="{94CC2FE1-A0E5-434D-87B1-DD71E6AF86A2}" srcOrd="0" destOrd="0" presId="urn:microsoft.com/office/officeart/2005/8/layout/radial5"/>
    <dgm:cxn modelId="{3A0C5437-CBB7-4EE9-9465-E84F502A6846}" type="presParOf" srcId="{1547505F-F729-4C77-AD14-E7319D564FFB}" destId="{2F53AC07-C986-4274-BE0B-6C1E7561B422}" srcOrd="12" destOrd="0" presId="urn:microsoft.com/office/officeart/2005/8/layout/radial5"/>
    <dgm:cxn modelId="{D635BA41-FD34-464A-B26C-2132A903DDB1}" type="presParOf" srcId="{1547505F-F729-4C77-AD14-E7319D564FFB}" destId="{64360BA3-6B55-44E7-AA2D-F79AE295F302}" srcOrd="13" destOrd="0" presId="urn:microsoft.com/office/officeart/2005/8/layout/radial5"/>
    <dgm:cxn modelId="{BAF22AF6-D19A-44E3-87CD-DC6D682F5BA0}" type="presParOf" srcId="{64360BA3-6B55-44E7-AA2D-F79AE295F302}" destId="{BE328BBC-FBE5-45A0-A93A-24EA73C5AFCA}" srcOrd="0" destOrd="0" presId="urn:microsoft.com/office/officeart/2005/8/layout/radial5"/>
    <dgm:cxn modelId="{011A854C-A8A2-4859-AB62-407930B803F2}" type="presParOf" srcId="{1547505F-F729-4C77-AD14-E7319D564FFB}" destId="{C4559CD1-68FF-4E6D-A1FF-8ABB878254F3}" srcOrd="14" destOrd="0" presId="urn:microsoft.com/office/officeart/2005/8/layout/radial5"/>
    <dgm:cxn modelId="{D765AD68-15E6-4669-AE4F-85B64ABDD4B2}" type="presParOf" srcId="{1547505F-F729-4C77-AD14-E7319D564FFB}" destId="{8DA84857-ECDF-4F18-9981-73F6FFBF45F9}" srcOrd="15" destOrd="0" presId="urn:microsoft.com/office/officeart/2005/8/layout/radial5"/>
    <dgm:cxn modelId="{80C3DAB4-C924-4DCD-8F95-B1772A050C97}" type="presParOf" srcId="{8DA84857-ECDF-4F18-9981-73F6FFBF45F9}" destId="{C77EACC8-0F59-4FA0-84A0-894C66E957EE}" srcOrd="0" destOrd="0" presId="urn:microsoft.com/office/officeart/2005/8/layout/radial5"/>
    <dgm:cxn modelId="{3A92EF05-E97B-4B92-A7FC-9F504B3CA39B}" type="presParOf" srcId="{1547505F-F729-4C77-AD14-E7319D564FFB}" destId="{B6110C68-440E-45DA-9F8C-209608BEB85C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9266F-8D14-4F2E-8FBD-5FF7D0F462A0}">
      <dsp:nvSpPr>
        <dsp:cNvPr id="0" name=""/>
        <dsp:cNvSpPr/>
      </dsp:nvSpPr>
      <dsp:spPr>
        <a:xfrm>
          <a:off x="3360765" y="1775073"/>
          <a:ext cx="1856634" cy="1345133"/>
        </a:xfrm>
        <a:prstGeom prst="cloud">
          <a:avLst/>
        </a:prstGeom>
        <a:solidFill>
          <a:srgbClr val="FFFF00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b="1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মাসারিফ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b="1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৮ টি</a:t>
          </a:r>
          <a:endParaRPr lang="en-US" sz="2800" b="1" kern="12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3616654" y="1978213"/>
        <a:ext cx="1212829" cy="876516"/>
      </dsp:txXfrm>
    </dsp:sp>
    <dsp:sp modelId="{169AD71F-AF59-4E9C-91A5-0A6B26797190}">
      <dsp:nvSpPr>
        <dsp:cNvPr id="0" name=""/>
        <dsp:cNvSpPr/>
      </dsp:nvSpPr>
      <dsp:spPr>
        <a:xfrm rot="16589227">
          <a:off x="4183068" y="1344542"/>
          <a:ext cx="414614" cy="424559"/>
        </a:xfrm>
        <a:prstGeom prst="rightArrow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4238234" y="1491248"/>
        <a:ext cx="290230" cy="254735"/>
      </dsp:txXfrm>
    </dsp:sp>
    <dsp:sp modelId="{6F02A17A-6BCD-445D-A25E-15962DF64082}">
      <dsp:nvSpPr>
        <dsp:cNvPr id="0" name=""/>
        <dsp:cNvSpPr/>
      </dsp:nvSpPr>
      <dsp:spPr>
        <a:xfrm>
          <a:off x="3686189" y="-254726"/>
          <a:ext cx="1640450" cy="1582100"/>
        </a:xfrm>
        <a:prstGeom prst="cloud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b="1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১।ফকির</a:t>
          </a:r>
          <a:endParaRPr lang="en-US" sz="2400" b="1" kern="12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3912283" y="-15800"/>
        <a:ext cx="1071608" cy="1030929"/>
      </dsp:txXfrm>
    </dsp:sp>
    <dsp:sp modelId="{147829E7-4CC2-4DFC-BA66-3BFF2513E6D6}">
      <dsp:nvSpPr>
        <dsp:cNvPr id="0" name=""/>
        <dsp:cNvSpPr/>
      </dsp:nvSpPr>
      <dsp:spPr>
        <a:xfrm rot="19290096">
          <a:off x="5002758" y="1504803"/>
          <a:ext cx="409625" cy="424559"/>
        </a:xfrm>
        <a:prstGeom prst="rightArrow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5016114" y="1627963"/>
        <a:ext cx="286738" cy="254735"/>
      </dsp:txXfrm>
    </dsp:sp>
    <dsp:sp modelId="{6E235870-6B33-4472-8246-E0D20B47349B}">
      <dsp:nvSpPr>
        <dsp:cNvPr id="0" name=""/>
        <dsp:cNvSpPr/>
      </dsp:nvSpPr>
      <dsp:spPr>
        <a:xfrm>
          <a:off x="5264191" y="153658"/>
          <a:ext cx="1858204" cy="1558781"/>
        </a:xfrm>
        <a:prstGeom prst="cloud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b="1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২।মিসকিন</a:t>
          </a:r>
          <a:endParaRPr lang="en-US" sz="2400" b="1" kern="12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5520296" y="389063"/>
        <a:ext cx="1213855" cy="1015733"/>
      </dsp:txXfrm>
    </dsp:sp>
    <dsp:sp modelId="{4D59346F-1041-4C4D-8850-830114B83C4B}">
      <dsp:nvSpPr>
        <dsp:cNvPr id="0" name=""/>
        <dsp:cNvSpPr/>
      </dsp:nvSpPr>
      <dsp:spPr>
        <a:xfrm rot="21540371">
          <a:off x="5327286" y="2211556"/>
          <a:ext cx="590361" cy="424559"/>
        </a:xfrm>
        <a:prstGeom prst="rightArrow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5327296" y="2297573"/>
        <a:ext cx="462993" cy="254735"/>
      </dsp:txXfrm>
    </dsp:sp>
    <dsp:sp modelId="{28C72ADD-49C7-46D2-B7E0-4BCD8E056D79}">
      <dsp:nvSpPr>
        <dsp:cNvPr id="0" name=""/>
        <dsp:cNvSpPr/>
      </dsp:nvSpPr>
      <dsp:spPr>
        <a:xfrm>
          <a:off x="6098359" y="1676397"/>
          <a:ext cx="1844695" cy="1447712"/>
        </a:xfrm>
        <a:prstGeom prst="cloud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b="1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৩। আদায়কারী</a:t>
          </a:r>
          <a:endParaRPr lang="en-US" sz="2400" b="1" kern="12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6352602" y="1895028"/>
        <a:ext cx="1205030" cy="943359"/>
      </dsp:txXfrm>
    </dsp:sp>
    <dsp:sp modelId="{B5318A26-151C-417E-BE54-7EEEC39856E6}">
      <dsp:nvSpPr>
        <dsp:cNvPr id="0" name=""/>
        <dsp:cNvSpPr/>
      </dsp:nvSpPr>
      <dsp:spPr>
        <a:xfrm rot="2149915">
          <a:off x="4962408" y="2917707"/>
          <a:ext cx="659042" cy="424559"/>
        </a:xfrm>
        <a:prstGeom prst="rightArrow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4974461" y="2965338"/>
        <a:ext cx="531674" cy="254735"/>
      </dsp:txXfrm>
    </dsp:sp>
    <dsp:sp modelId="{3B5ED090-9E89-45FC-8826-F00D5AF5A6F6}">
      <dsp:nvSpPr>
        <dsp:cNvPr id="0" name=""/>
        <dsp:cNvSpPr/>
      </dsp:nvSpPr>
      <dsp:spPr>
        <a:xfrm>
          <a:off x="5685103" y="3296886"/>
          <a:ext cx="1643776" cy="1504477"/>
        </a:xfrm>
        <a:prstGeom prst="cloud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b="1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৪। মন জয় এর জন্য </a:t>
          </a:r>
          <a:endParaRPr lang="en-US" sz="2400" b="1" kern="12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5911655" y="3524090"/>
        <a:ext cx="1073781" cy="980348"/>
      </dsp:txXfrm>
    </dsp:sp>
    <dsp:sp modelId="{300FEB31-C98C-4EF6-B437-E322B4E7513C}">
      <dsp:nvSpPr>
        <dsp:cNvPr id="0" name=""/>
        <dsp:cNvSpPr/>
      </dsp:nvSpPr>
      <dsp:spPr>
        <a:xfrm rot="5280876">
          <a:off x="4156902" y="3183962"/>
          <a:ext cx="394570" cy="424559"/>
        </a:xfrm>
        <a:prstGeom prst="rightArrow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4214037" y="3209724"/>
        <a:ext cx="276199" cy="254735"/>
      </dsp:txXfrm>
    </dsp:sp>
    <dsp:sp modelId="{325F6C8E-E76F-4F26-AA3E-D6724FA96FEE}">
      <dsp:nvSpPr>
        <dsp:cNvPr id="0" name=""/>
        <dsp:cNvSpPr/>
      </dsp:nvSpPr>
      <dsp:spPr>
        <a:xfrm>
          <a:off x="3340579" y="3505810"/>
          <a:ext cx="2029218" cy="1697541"/>
        </a:xfrm>
        <a:prstGeom prst="cloud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b="1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৫। দাস মুক্তি</a:t>
          </a:r>
          <a:endParaRPr lang="en-US" sz="2400" b="1" kern="12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3620254" y="3762170"/>
        <a:ext cx="1325568" cy="1106152"/>
      </dsp:txXfrm>
    </dsp:sp>
    <dsp:sp modelId="{3379E123-49D7-48DE-B584-D6F942B1D7F0}">
      <dsp:nvSpPr>
        <dsp:cNvPr id="0" name=""/>
        <dsp:cNvSpPr/>
      </dsp:nvSpPr>
      <dsp:spPr>
        <a:xfrm rot="8626775">
          <a:off x="3132820" y="2933358"/>
          <a:ext cx="406563" cy="424559"/>
        </a:xfrm>
        <a:prstGeom prst="rightArrow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 rot="10800000">
        <a:off x="3243004" y="2982235"/>
        <a:ext cx="284594" cy="254735"/>
      </dsp:txXfrm>
    </dsp:sp>
    <dsp:sp modelId="{2F53AC07-C986-4274-BE0B-6C1E7561B422}">
      <dsp:nvSpPr>
        <dsp:cNvPr id="0" name=""/>
        <dsp:cNvSpPr/>
      </dsp:nvSpPr>
      <dsp:spPr>
        <a:xfrm>
          <a:off x="1353134" y="2916611"/>
          <a:ext cx="1811025" cy="2036388"/>
        </a:xfrm>
        <a:prstGeom prst="cloud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b="1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৬। ঋণগ্রস্থ </a:t>
          </a:r>
          <a:endParaRPr lang="en-US" sz="2400" b="1" kern="12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1602737" y="3224143"/>
        <a:ext cx="1183035" cy="1326952"/>
      </dsp:txXfrm>
    </dsp:sp>
    <dsp:sp modelId="{64360BA3-6B55-44E7-AA2D-F79AE295F302}">
      <dsp:nvSpPr>
        <dsp:cNvPr id="0" name=""/>
        <dsp:cNvSpPr/>
      </dsp:nvSpPr>
      <dsp:spPr>
        <a:xfrm rot="11006077">
          <a:off x="2844383" y="2159683"/>
          <a:ext cx="367576" cy="424559"/>
        </a:xfrm>
        <a:prstGeom prst="rightArrow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 rot="10800000">
        <a:off x="2954557" y="2247898"/>
        <a:ext cx="257303" cy="254735"/>
      </dsp:txXfrm>
    </dsp:sp>
    <dsp:sp modelId="{C4559CD1-68FF-4E6D-A1FF-8ABB878254F3}">
      <dsp:nvSpPr>
        <dsp:cNvPr id="0" name=""/>
        <dsp:cNvSpPr/>
      </dsp:nvSpPr>
      <dsp:spPr>
        <a:xfrm>
          <a:off x="894060" y="1547383"/>
          <a:ext cx="1779828" cy="1499813"/>
        </a:xfrm>
        <a:prstGeom prst="cloud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b="1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৭। আল্লাহর পথে</a:t>
          </a:r>
          <a:endParaRPr lang="en-US" sz="2400" b="1" kern="12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1139363" y="1773883"/>
        <a:ext cx="1162656" cy="977308"/>
      </dsp:txXfrm>
    </dsp:sp>
    <dsp:sp modelId="{8DA84857-ECDF-4F18-9981-73F6FFBF45F9}">
      <dsp:nvSpPr>
        <dsp:cNvPr id="0" name=""/>
        <dsp:cNvSpPr/>
      </dsp:nvSpPr>
      <dsp:spPr>
        <a:xfrm rot="13273889">
          <a:off x="3165662" y="1446966"/>
          <a:ext cx="447688" cy="424559"/>
        </a:xfrm>
        <a:prstGeom prst="rightArrow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 rot="10800000">
        <a:off x="3277240" y="1573852"/>
        <a:ext cx="320320" cy="254735"/>
      </dsp:txXfrm>
    </dsp:sp>
    <dsp:sp modelId="{B6110C68-440E-45DA-9F8C-209608BEB85C}">
      <dsp:nvSpPr>
        <dsp:cNvPr id="0" name=""/>
        <dsp:cNvSpPr/>
      </dsp:nvSpPr>
      <dsp:spPr>
        <a:xfrm>
          <a:off x="1718053" y="152904"/>
          <a:ext cx="1556207" cy="1446813"/>
        </a:xfrm>
        <a:prstGeom prst="cloud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b="1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৮। মুসাফির</a:t>
          </a:r>
          <a:endParaRPr lang="en-US" sz="2400" b="1" kern="12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1932536" y="371400"/>
        <a:ext cx="1016578" cy="9427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A62A1-C6A2-4CC3-AA45-AAD426E207E9}" type="datetimeFigureOut">
              <a:rPr lang="en-US" smtClean="0"/>
              <a:t>21-Jul-17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91078-539D-46C9-A958-99007D4C5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0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91078-539D-46C9-A958-99007D4C5A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27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/>
              <a:t>শিক্ষক</a:t>
            </a:r>
            <a:r>
              <a:rPr lang="bn-BD" b="1" baseline="0" dirty="0" smtClean="0"/>
              <a:t> আরও কিছু বর্ণনা করবেন ।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91078-539D-46C9-A958-99007D4C5A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29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/>
              <a:t>শিক্ষক</a:t>
            </a:r>
            <a:r>
              <a:rPr lang="bn-BD" b="1" baseline="0" dirty="0" smtClean="0"/>
              <a:t> আরও কিছু বর্ণনা করবেন ।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91078-539D-46C9-A958-99007D4C5A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66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/>
              <a:t>শিক্ষক</a:t>
            </a:r>
            <a:r>
              <a:rPr lang="bn-BD" b="1" baseline="0" dirty="0" smtClean="0"/>
              <a:t> আরও কিছু বর্ণনা করবেন ।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91078-539D-46C9-A958-99007D4C5A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85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/>
              <a:t>শিক্ষক</a:t>
            </a:r>
            <a:r>
              <a:rPr lang="bn-BD" b="1" baseline="0" dirty="0" smtClean="0"/>
              <a:t> আরও কিছু বর্ণনা করবেন ।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91078-539D-46C9-A958-99007D4C5A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67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/>
              <a:t>শিক্ষক</a:t>
            </a:r>
            <a:r>
              <a:rPr lang="bn-BD" b="1" baseline="0" dirty="0" smtClean="0"/>
              <a:t> আরও কিছু বর্ণনা করবেন ।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91078-539D-46C9-A958-99007D4C5A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89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/>
              <a:t>শিক্ষক</a:t>
            </a:r>
            <a:r>
              <a:rPr lang="bn-BD" b="1" baseline="0" dirty="0" smtClean="0"/>
              <a:t> আরও কিছু বর্ণনা করবেন ।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91078-539D-46C9-A958-99007D4C5A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36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/>
              <a:t>জোড়ায় কাজে</a:t>
            </a:r>
            <a:r>
              <a:rPr lang="bn-BD" b="1" baseline="0" dirty="0" smtClean="0"/>
              <a:t> সময় ৪/৫ মিঃ দেয়া যেতে পারে । কাজ শিক্ষক নিজে তদারকী করবেন ।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8C8C-EBEF-4A41-93B0-7ED02E5C1B6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77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FCBE-79C4-495F-9EE9-9ABFDDC879E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08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>
                <a:latin typeface="NikoshBAN" pitchFamily="2" charset="0"/>
                <a:cs typeface="NikoshBAN" pitchFamily="2" charset="0"/>
              </a:rPr>
              <a:t>দলীয় কাজে</a:t>
            </a:r>
            <a:r>
              <a:rPr lang="bn-BD" b="1" baseline="0" dirty="0" smtClean="0">
                <a:latin typeface="NikoshBAN" pitchFamily="2" charset="0"/>
                <a:cs typeface="NikoshBAN" pitchFamily="2" charset="0"/>
              </a:rPr>
              <a:t> সময় ৮/১০মিঃ  সময় দেয়া যেতে পারে । কাজ শিক্ষক নিজে তদারকী করবেন এবং তাদের স্বক্রিয়তা যাচাই করবেন ।</a:t>
            </a:r>
            <a:endParaRPr lang="en-US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A4526-0D78-427D-8064-3776C2A917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99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/>
              <a:t>মূলায়ানের প্রশ্ন সূনির্দিষ্ট</a:t>
            </a:r>
            <a:r>
              <a:rPr lang="bn-BD" b="1" baseline="0" dirty="0" smtClean="0"/>
              <a:t> ভাবে শিক্ষার্থীদের থেকে করা যেতে পারে ।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D81D8-AF81-497C-BAD4-F383290F61A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65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77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/>
              <a:t>বাড়ির কাজ</a:t>
            </a:r>
            <a:r>
              <a:rPr lang="bn-BD" b="1" baseline="0" dirty="0" smtClean="0"/>
              <a:t> শিক্ষার্থীদেরকে নিজ নিজ খাতায় লিখতে বলবেন  ।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1C616-2F2A-46C3-88FC-759E13E05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80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="1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="1" dirty="0" smtClean="0">
                <a:latin typeface="NikoshBAN" pitchFamily="2" charset="0"/>
                <a:cs typeface="NikoshBAN" pitchFamily="2" charset="0"/>
              </a:rPr>
              <a:t>ধন্যবাদ</a:t>
            </a:r>
            <a:r>
              <a:rPr lang="bn-BD" b="1" baseline="0" dirty="0" smtClean="0">
                <a:latin typeface="NikoshBAN" pitchFamily="2" charset="0"/>
                <a:cs typeface="NikoshBAN" pitchFamily="2" charset="0"/>
              </a:rPr>
              <a:t> জ্ঞাপন দ্বারা শিক্ষক শ্রেণি কক্ষ থেকে বিদায় </a:t>
            </a:r>
            <a:r>
              <a:rPr lang="bn-BD" b="1" baseline="0" smtClean="0">
                <a:latin typeface="NikoshBAN" pitchFamily="2" charset="0"/>
                <a:cs typeface="NikoshBAN" pitchFamily="2" charset="0"/>
              </a:rPr>
              <a:t>নিবেন।</a:t>
            </a:r>
            <a:endParaRPr lang="en-US" b="1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91078-539D-46C9-A958-99007D4C5A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88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8672D-B55B-4060-9B93-E2BA07F1C75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0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bn-BD" b="1" baseline="0" dirty="0" smtClean="0">
                <a:latin typeface="NikoshBAN" pitchFamily="2" charset="0"/>
                <a:cs typeface="NikoshBAN" pitchFamily="2" charset="0"/>
              </a:rPr>
              <a:t> শিরুণাম শিক্ষার্থীরা নিজ নিজ খাতায় লিখবেন ।</a:t>
            </a:r>
            <a:endParaRPr lang="en-US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91078-539D-46C9-A958-99007D4C5A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73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bn-BD" b="1" baseline="0" dirty="0" smtClean="0">
                <a:latin typeface="NikoshBAN" pitchFamily="2" charset="0"/>
                <a:cs typeface="NikoshBAN" pitchFamily="2" charset="0"/>
              </a:rPr>
              <a:t> মনোযোগ সহকারে শিখনফল শুনবেন ।</a:t>
            </a:r>
            <a:endParaRPr lang="en-US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91078-539D-46C9-A958-99007D4C5A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63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b="1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BD" b="1" baseline="0" dirty="0" smtClean="0">
                <a:latin typeface="NikoshBAN" pitchFamily="2" charset="0"/>
                <a:cs typeface="NikoshBAN" pitchFamily="2" charset="0"/>
              </a:rPr>
              <a:t>  কুরআনের আয়াতের অর্থ শিক্ষক বর্ণনা  করবেন 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91078-539D-46C9-A958-99007D4C5A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26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91078-539D-46C9-A958-99007D4C5A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34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b="1" dirty="0" smtClean="0"/>
              <a:t>একক কাজে</a:t>
            </a:r>
            <a:r>
              <a:rPr lang="bn-BD" b="1" baseline="0" dirty="0" smtClean="0"/>
              <a:t> সময় ৪/৫ মিঃ দেয়া যেতে পারে । কাজ শিক্ষক নিজে তদারকী করবেন ।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8C8C-EBEF-4A41-93B0-7ED02E5C1B6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59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b="1" dirty="0" smtClean="0"/>
              <a:t>শিক্ষক</a:t>
            </a:r>
            <a:r>
              <a:rPr lang="bn-BD" b="1" baseline="0" dirty="0" smtClean="0"/>
              <a:t> আরও কিছু বর্ণনা করবেন ।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91078-539D-46C9-A958-99007D4C5A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83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slide" Target="../slides/sl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643D-9E43-413B-992E-927A684E9FA2}" type="datetime12">
              <a:rPr lang="bn-BD" smtClean="0"/>
              <a:t>21-07-17 06.47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33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9627D-2AF6-49B0-AAFC-2EA021F0A3AE}" type="datetime12">
              <a:rPr lang="bn-BD" smtClean="0"/>
              <a:t>21-07-17 06.47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60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44C7-21B8-42BB-8DCB-0D897A44A686}" type="datetime12">
              <a:rPr lang="bn-BD" smtClean="0"/>
              <a:t>21-07-17 06.47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95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F692FA8-D9E3-480C-B866-12BF44B5F2EB}" type="datetime12">
              <a:rPr lang="bn-BD">
                <a:solidFill>
                  <a:prstClr val="black"/>
                </a:solidFill>
              </a:rPr>
              <a:pPr>
                <a:defRPr/>
              </a:pPr>
              <a:t>21-07-17 06.47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457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3C09560-B38C-4BCE-8FB7-DF6472392C4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98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0C83241-0BAC-4F11-ABF3-4FF6A2417390}" type="datetime12">
              <a:rPr lang="bn-BD">
                <a:solidFill>
                  <a:prstClr val="black"/>
                </a:solidFill>
              </a:rPr>
              <a:pPr>
                <a:defRPr/>
              </a:pPr>
              <a:t>21-07-17 06.47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457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9ED3A41-33F5-4415-BF58-AFEBB9CC3F6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926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582725A-D917-4584-A09A-F82EFA328D7A}" type="datetime12">
              <a:rPr lang="bn-BD">
                <a:solidFill>
                  <a:prstClr val="black"/>
                </a:solidFill>
              </a:rPr>
              <a:pPr>
                <a:defRPr/>
              </a:pPr>
              <a:t>21-07-17 06.47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457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37E7EBE-B282-42FB-A98D-A0ADCF7A44C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43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85F7B4D-522E-40AC-8997-95732010F8EB}" type="datetime12">
              <a:rPr lang="bn-BD">
                <a:solidFill>
                  <a:prstClr val="black"/>
                </a:solidFill>
              </a:rPr>
              <a:pPr>
                <a:defRPr/>
              </a:pPr>
              <a:t>21-07-17 06.47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457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254B11F-ECB5-4473-8116-32AB3488DCD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45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14E471E-BAE0-446E-AD07-775122D0756D}" type="datetime12">
              <a:rPr lang="bn-BD">
                <a:solidFill>
                  <a:prstClr val="black"/>
                </a:solidFill>
              </a:rPr>
              <a:pPr>
                <a:defRPr/>
              </a:pPr>
              <a:t>21-07-17 06.47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457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BD56F06-401D-4172-95AB-E876D6381BB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103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17F2227-0FA4-4B52-8694-F78B32703B10}" type="datetime12">
              <a:rPr lang="bn-BD">
                <a:solidFill>
                  <a:prstClr val="black"/>
                </a:solidFill>
              </a:rPr>
              <a:pPr>
                <a:defRPr/>
              </a:pPr>
              <a:t>21-07-17 06.47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457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7E5E566-223E-4F34-BC65-26544470230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050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04775" cmpd="sng">
            <a:gradFill>
              <a:gsLst>
                <a:gs pos="21875">
                  <a:srgbClr val="2ADBE0"/>
                </a:gs>
                <a:gs pos="18750">
                  <a:srgbClr val="32E0DF"/>
                </a:gs>
                <a:gs pos="12500">
                  <a:srgbClr val="42EADE"/>
                </a:gs>
                <a:gs pos="0">
                  <a:srgbClr val="03D4A8">
                    <a:lumMod val="54000"/>
                    <a:lumOff val="46000"/>
                    <a:alpha val="58000"/>
                  </a:srgbClr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7AED85B-E0EF-4888-B5F3-B8E3EBF21AFB}" type="datetime12">
              <a:rPr lang="bn-BD">
                <a:solidFill>
                  <a:prstClr val="black"/>
                </a:solidFill>
              </a:rPr>
              <a:pPr>
                <a:defRPr/>
              </a:pPr>
              <a:t>21-07-17 06.47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457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692F88C-5841-441C-B7B4-88ABDFA2278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93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941A224-8534-4421-99B5-28F880C2A906}" type="datetime12">
              <a:rPr lang="bn-BD">
                <a:solidFill>
                  <a:prstClr val="black"/>
                </a:solidFill>
              </a:rPr>
              <a:pPr>
                <a:defRPr/>
              </a:pPr>
              <a:t>21-07-17 06.47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457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01E9450-C7F9-4D6C-8ECB-62269ACCC55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5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D473-0EFD-43C0-9912-C0E3FF3C7E48}" type="datetime12">
              <a:rPr lang="bn-BD" smtClean="0"/>
              <a:t>21-07-17 06.47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13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D1F5018-6D51-4E17-98BD-CB20C8E39232}" type="datetime12">
              <a:rPr lang="bn-BD">
                <a:solidFill>
                  <a:prstClr val="black"/>
                </a:solidFill>
              </a:rPr>
              <a:pPr>
                <a:defRPr/>
              </a:pPr>
              <a:t>21-07-17 06.47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457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D6B95C9-3554-4B12-BE2B-8FABBA901EF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683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E5B16CB-1518-4FBF-B59E-911D0A489E25}" type="datetime12">
              <a:rPr lang="bn-BD">
                <a:solidFill>
                  <a:prstClr val="black"/>
                </a:solidFill>
              </a:rPr>
              <a:pPr>
                <a:defRPr/>
              </a:pPr>
              <a:t>21-07-17 06.47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457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6AC11B4-B740-41F1-A9C4-ABA7626E986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C991180-699C-49C0-BC0C-29D2A277DA4F}" type="datetime12">
              <a:rPr lang="bn-BD">
                <a:solidFill>
                  <a:prstClr val="black"/>
                </a:solidFill>
              </a:rPr>
              <a:pPr>
                <a:defRPr/>
              </a:pPr>
              <a:t>21-07-17 06.47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4572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44C6C5C-91CB-4D79-9978-9B066C34C4C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35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 userDrawn="1"/>
        </p:nvSpPr>
        <p:spPr>
          <a:xfrm>
            <a:off x="4253674" y="6388100"/>
            <a:ext cx="953326" cy="381000"/>
          </a:xfrm>
          <a:prstGeom prst="roundRect">
            <a:avLst>
              <a:gd name="adj" fmla="val 46131"/>
            </a:avLst>
          </a:prstGeom>
          <a:solidFill>
            <a:srgbClr val="00206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bn-BD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laimanLipi" pitchFamily="65" charset="0"/>
                <a:cs typeface="SolaimanLipi" pitchFamily="65" charset="0"/>
              </a:rPr>
              <a:t>মূল আলোচনা</a:t>
            </a:r>
            <a:endParaRPr lang="en-US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imanLipi" pitchFamily="65" charset="0"/>
              <a:cs typeface="SolaimanLipi" pitchFamily="65" charset="0"/>
            </a:endParaRPr>
          </a:p>
        </p:txBody>
      </p:sp>
      <p:sp>
        <p:nvSpPr>
          <p:cNvPr id="3" name="Rounded Rectangle 2">
            <a:hlinkClick r:id="rId3" action="ppaction://hlinksldjump"/>
          </p:cNvPr>
          <p:cNvSpPr/>
          <p:nvPr userDrawn="1"/>
        </p:nvSpPr>
        <p:spPr>
          <a:xfrm>
            <a:off x="5269674" y="6384976"/>
            <a:ext cx="953326" cy="381000"/>
          </a:xfrm>
          <a:prstGeom prst="roundRect">
            <a:avLst>
              <a:gd name="adj" fmla="val 46131"/>
            </a:avLst>
          </a:prstGeom>
          <a:solidFill>
            <a:srgbClr val="00206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bn-BD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laimanLipi" pitchFamily="65" charset="0"/>
                <a:cs typeface="SolaimanLipi" pitchFamily="65" charset="0"/>
              </a:rPr>
              <a:t>দলীয় কাজ</a:t>
            </a:r>
            <a:endParaRPr lang="en-US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imanLipi" pitchFamily="65" charset="0"/>
              <a:cs typeface="SolaimanLipi" pitchFamily="65" charset="0"/>
            </a:endParaRPr>
          </a:p>
        </p:txBody>
      </p:sp>
      <p:sp>
        <p:nvSpPr>
          <p:cNvPr id="4" name="Rounded Rectangle 3">
            <a:hlinkClick r:id="" action="ppaction://noaction"/>
          </p:cNvPr>
          <p:cNvSpPr/>
          <p:nvPr userDrawn="1"/>
        </p:nvSpPr>
        <p:spPr>
          <a:xfrm>
            <a:off x="6257782" y="6396696"/>
            <a:ext cx="953326" cy="381000"/>
          </a:xfrm>
          <a:prstGeom prst="roundRect">
            <a:avLst>
              <a:gd name="adj" fmla="val 46131"/>
            </a:avLst>
          </a:prstGeom>
          <a:solidFill>
            <a:srgbClr val="C0000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bn-BD" sz="1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laimanLipi" pitchFamily="65" charset="0"/>
                <a:cs typeface="SolaimanLipi" pitchFamily="65" charset="0"/>
              </a:rPr>
              <a:t>মূল্যায়ন</a:t>
            </a:r>
            <a:endParaRPr lang="en-US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imanLipi" pitchFamily="65" charset="0"/>
              <a:cs typeface="SolaimanLipi" pitchFamily="65" charset="0"/>
            </a:endParaRPr>
          </a:p>
        </p:txBody>
      </p:sp>
      <p:sp>
        <p:nvSpPr>
          <p:cNvPr id="5" name="Rounded Rectangle 4">
            <a:hlinkClick r:id="rId2" action="ppaction://hlinksldjump"/>
          </p:cNvPr>
          <p:cNvSpPr/>
          <p:nvPr userDrawn="1"/>
        </p:nvSpPr>
        <p:spPr>
          <a:xfrm>
            <a:off x="7261082" y="6388100"/>
            <a:ext cx="940626" cy="381000"/>
          </a:xfrm>
          <a:prstGeom prst="roundRect">
            <a:avLst>
              <a:gd name="adj" fmla="val 46131"/>
            </a:avLst>
          </a:prstGeom>
          <a:solidFill>
            <a:srgbClr val="00206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bn-BD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laimanLipi" pitchFamily="65" charset="0"/>
                <a:cs typeface="SolaimanLipi" pitchFamily="65" charset="0"/>
              </a:rPr>
              <a:t>বাড়ীর কাজ</a:t>
            </a:r>
            <a:endParaRPr lang="en-US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imanLipi" pitchFamily="65" charset="0"/>
              <a:cs typeface="SolaimanLipi" pitchFamily="65" charset="0"/>
            </a:endParaRPr>
          </a:p>
        </p:txBody>
      </p:sp>
      <p:sp>
        <p:nvSpPr>
          <p:cNvPr id="6" name="Rounded Rectangle 5">
            <a:hlinkClick r:id="rId3" action="ppaction://hlinksldjump"/>
          </p:cNvPr>
          <p:cNvSpPr/>
          <p:nvPr userDrawn="1"/>
        </p:nvSpPr>
        <p:spPr>
          <a:xfrm>
            <a:off x="8247479" y="6400800"/>
            <a:ext cx="822858" cy="381000"/>
          </a:xfrm>
          <a:prstGeom prst="roundRect">
            <a:avLst>
              <a:gd name="adj" fmla="val 46131"/>
            </a:avLst>
          </a:prstGeom>
          <a:solidFill>
            <a:srgbClr val="C0000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bn-BD" sz="1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laimanLipi" pitchFamily="65" charset="0"/>
                <a:cs typeface="SolaimanLipi" pitchFamily="65" charset="0"/>
              </a:rPr>
              <a:t>ধন্যবাদ</a:t>
            </a:r>
            <a:endParaRPr lang="en-US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imanLipi" pitchFamily="65" charset="0"/>
              <a:cs typeface="SolaimanLipi" pitchFamily="65" charset="0"/>
            </a:endParaRPr>
          </a:p>
        </p:txBody>
      </p:sp>
      <p:sp>
        <p:nvSpPr>
          <p:cNvPr id="7" name="Rounded Rectangle 6">
            <a:hlinkClick r:id="rId2" action="ppaction://hlinksldjump"/>
          </p:cNvPr>
          <p:cNvSpPr/>
          <p:nvPr userDrawn="1"/>
        </p:nvSpPr>
        <p:spPr>
          <a:xfrm>
            <a:off x="2258784" y="6384976"/>
            <a:ext cx="953326" cy="381000"/>
          </a:xfrm>
          <a:prstGeom prst="roundRect">
            <a:avLst>
              <a:gd name="adj" fmla="val 46131"/>
            </a:avLst>
          </a:prstGeom>
          <a:solidFill>
            <a:srgbClr val="C0000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bn-BD" sz="1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laimanLipi" pitchFamily="65" charset="0"/>
                <a:cs typeface="SolaimanLipi" pitchFamily="65" charset="0"/>
              </a:rPr>
              <a:t>শিখনফল</a:t>
            </a:r>
            <a:endParaRPr lang="en-US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imanLipi" pitchFamily="65" charset="0"/>
              <a:cs typeface="SolaimanLipi" pitchFamily="65" charset="0"/>
            </a:endParaRPr>
          </a:p>
        </p:txBody>
      </p:sp>
      <p:sp>
        <p:nvSpPr>
          <p:cNvPr id="8" name="Rounded Rectangle 7">
            <a:hlinkClick r:id="rId2" action="ppaction://hlinksldjump"/>
          </p:cNvPr>
          <p:cNvSpPr/>
          <p:nvPr userDrawn="1"/>
        </p:nvSpPr>
        <p:spPr>
          <a:xfrm>
            <a:off x="1267508" y="6388100"/>
            <a:ext cx="953326" cy="381000"/>
          </a:xfrm>
          <a:prstGeom prst="roundRect">
            <a:avLst>
              <a:gd name="adj" fmla="val 46131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bn-BD" sz="1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laimanLipi" pitchFamily="65" charset="0"/>
                <a:cs typeface="SolaimanLipi" pitchFamily="65" charset="0"/>
              </a:rPr>
              <a:t>পরিচিতি</a:t>
            </a:r>
            <a:endParaRPr lang="en-US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imanLipi" pitchFamily="65" charset="0"/>
              <a:cs typeface="SolaimanLipi" pitchFamily="65" charset="0"/>
            </a:endParaRPr>
          </a:p>
        </p:txBody>
      </p:sp>
      <p:sp>
        <p:nvSpPr>
          <p:cNvPr id="9" name="Rounded Rectangle 8">
            <a:hlinkClick r:id="rId4" action="ppaction://hlinksldjump"/>
          </p:cNvPr>
          <p:cNvSpPr/>
          <p:nvPr userDrawn="1"/>
        </p:nvSpPr>
        <p:spPr>
          <a:xfrm>
            <a:off x="3234868" y="6386204"/>
            <a:ext cx="953326" cy="381000"/>
          </a:xfrm>
          <a:prstGeom prst="roundRect">
            <a:avLst>
              <a:gd name="adj" fmla="val 46131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bn-BD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olaimanLipi" pitchFamily="65" charset="0"/>
                <a:cs typeface="SolaimanLipi" pitchFamily="65" charset="0"/>
              </a:rPr>
              <a:t>পাঠ ঘোষনা</a:t>
            </a:r>
            <a:endParaRPr lang="en-US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olaimanLipi" pitchFamily="65" charset="0"/>
              <a:cs typeface="SolaimanLipi" pitchFamily="65" charset="0"/>
            </a:endParaRPr>
          </a:p>
        </p:txBody>
      </p:sp>
      <p:sp>
        <p:nvSpPr>
          <p:cNvPr id="10" name="Rounded Rectangle 9">
            <a:hlinkClick r:id="rId4" action="ppaction://hlinksldjump"/>
          </p:cNvPr>
          <p:cNvSpPr/>
          <p:nvPr userDrawn="1"/>
        </p:nvSpPr>
        <p:spPr>
          <a:xfrm>
            <a:off x="50800" y="6384976"/>
            <a:ext cx="1178608" cy="381000"/>
          </a:xfrm>
          <a:prstGeom prst="roundRect">
            <a:avLst>
              <a:gd name="adj" fmla="val 46131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bn-BD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laimanLipi" pitchFamily="65" charset="0"/>
                <a:cs typeface="SolaimanLipi" pitchFamily="65" charset="0"/>
              </a:rPr>
              <a:t>শুভেচ্ছা বিনিময়</a:t>
            </a:r>
            <a:endParaRPr lang="en-US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imanLipi" pitchFamily="65" charset="0"/>
              <a:cs typeface="SolaimanLipi" pitchFamily="65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2700" y="6311900"/>
            <a:ext cx="91567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0" y="838200"/>
            <a:ext cx="91440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hlinkClick r:id="" action="ppaction://hlinkshowjump?jump=endshow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8" y="76200"/>
            <a:ext cx="716484" cy="7164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/>
          <p:cNvCxnSpPr/>
          <p:nvPr userDrawn="1"/>
        </p:nvCxnSpPr>
        <p:spPr>
          <a:xfrm>
            <a:off x="-12700" y="6858000"/>
            <a:ext cx="91567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0"/>
            <a:ext cx="91440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ction Button: Home 15">
            <a:hlinkClick r:id="" action="ppaction://hlinkshowjump?jump=firstslide" highlightClick="1"/>
          </p:cNvPr>
          <p:cNvSpPr/>
          <p:nvPr userDrawn="1"/>
        </p:nvSpPr>
        <p:spPr>
          <a:xfrm>
            <a:off x="8472168" y="191967"/>
            <a:ext cx="612137" cy="493833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Action Button: End 16">
            <a:hlinkClick r:id="" action="ppaction://hlinkshowjump?jump=lastslide" highlightClick="1"/>
          </p:cNvPr>
          <p:cNvSpPr/>
          <p:nvPr userDrawn="1"/>
        </p:nvSpPr>
        <p:spPr>
          <a:xfrm>
            <a:off x="7862068" y="186683"/>
            <a:ext cx="574405" cy="497942"/>
          </a:xfrm>
          <a:prstGeom prst="actionButtonEnd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Action Button: Forward or Next 17">
            <a:hlinkClick r:id="" action="ppaction://hlinkshowjump?jump=nextslide" highlightClick="1"/>
          </p:cNvPr>
          <p:cNvSpPr/>
          <p:nvPr userDrawn="1"/>
        </p:nvSpPr>
        <p:spPr>
          <a:xfrm>
            <a:off x="7175500" y="186683"/>
            <a:ext cx="650960" cy="497942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Action Button: Back or Previous 18">
            <a:hlinkClick r:id="" action="ppaction://hlinkshowjump?jump=previousslide" highlightClick="1"/>
          </p:cNvPr>
          <p:cNvSpPr/>
          <p:nvPr userDrawn="1"/>
        </p:nvSpPr>
        <p:spPr>
          <a:xfrm>
            <a:off x="6489700" y="186683"/>
            <a:ext cx="650960" cy="497942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Action Button: Beginning 19">
            <a:hlinkClick r:id="" action="ppaction://hlinkshowjump?jump=firstslide" highlightClick="1"/>
          </p:cNvPr>
          <p:cNvSpPr/>
          <p:nvPr userDrawn="1"/>
        </p:nvSpPr>
        <p:spPr>
          <a:xfrm>
            <a:off x="5797137" y="191966"/>
            <a:ext cx="654463" cy="493833"/>
          </a:xfrm>
          <a:prstGeom prst="actionButtonBeginning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229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EC4F3-2F0F-498D-A499-3FC31B7C0986}" type="datetime12">
              <a:rPr lang="bn-BD" smtClean="0"/>
              <a:t>21-07-17 06.47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58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45E9-CF44-4301-8CA7-B62042F633B1}" type="datetime12">
              <a:rPr lang="bn-BD" smtClean="0"/>
              <a:t>21-07-17 06.47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40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67C1-EBFC-4053-BE16-97C7281EA119}" type="datetime12">
              <a:rPr lang="bn-BD" smtClean="0"/>
              <a:t>21-07-17 06.47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4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7B53-4B1F-49A0-B0E5-2A15817A209A}" type="datetime12">
              <a:rPr lang="bn-BD" smtClean="0"/>
              <a:t>21-07-17 06.47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81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8E58-4D0E-4F0C-97C8-E80D09BFD7AF}" type="datetime12">
              <a:rPr lang="bn-BD" smtClean="0"/>
              <a:t>21-07-17 06.47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01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BD4F-CC76-441A-A012-5945F2067600}" type="datetime12">
              <a:rPr lang="bn-BD" smtClean="0"/>
              <a:t>21-07-17 06.47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15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5F709-CB5A-49E1-A975-F7E700CC0BEA}" type="datetime12">
              <a:rPr lang="bn-BD" smtClean="0"/>
              <a:t>21-07-17 06.47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21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1B2BE-6FE3-48EC-A40B-F00783C38896}" type="datetime12">
              <a:rPr lang="bn-BD" smtClean="0"/>
              <a:t>21-07-17 06.47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3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ction Button: Back or Previous 10">
            <a:hlinkClick r:id="" action="ppaction://hlinkshowjump?jump=previousslide" highlightClick="1"/>
          </p:cNvPr>
          <p:cNvSpPr/>
          <p:nvPr userDrawn="1"/>
        </p:nvSpPr>
        <p:spPr>
          <a:xfrm>
            <a:off x="152400" y="6324600"/>
            <a:ext cx="650960" cy="421742"/>
          </a:xfrm>
          <a:prstGeom prst="actionButtonBackPrevious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Action Button: Forward or Next 13">
            <a:hlinkClick r:id="" action="ppaction://hlinkshowjump?jump=nextslide" highlightClick="1"/>
          </p:cNvPr>
          <p:cNvSpPr/>
          <p:nvPr userDrawn="1"/>
        </p:nvSpPr>
        <p:spPr>
          <a:xfrm>
            <a:off x="8305800" y="6324600"/>
            <a:ext cx="609600" cy="421742"/>
          </a:xfrm>
          <a:prstGeom prst="actionButtonForwardNex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Action Button: Information 14">
            <a:hlinkClick r:id="" action="ppaction://hlinkshowjump?jump=endshow" highlightClick="1"/>
          </p:cNvPr>
          <p:cNvSpPr/>
          <p:nvPr userDrawn="1"/>
        </p:nvSpPr>
        <p:spPr>
          <a:xfrm>
            <a:off x="8305800" y="96375"/>
            <a:ext cx="609600" cy="605159"/>
          </a:xfrm>
          <a:prstGeom prst="actionButtonInformation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Action Button: Home 15">
            <a:hlinkClick r:id="" action="ppaction://hlinkshowjump?jump=firstslide" highlightClick="1"/>
          </p:cNvPr>
          <p:cNvSpPr/>
          <p:nvPr userDrawn="1"/>
        </p:nvSpPr>
        <p:spPr>
          <a:xfrm>
            <a:off x="152400" y="138113"/>
            <a:ext cx="685800" cy="563562"/>
          </a:xfrm>
          <a:prstGeom prst="actionButtonHo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2514600" y="6324600"/>
            <a:ext cx="4724400" cy="4222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2000" dirty="0">
                <a:solidFill>
                  <a:srgbClr val="C00000"/>
                </a:solidFill>
              </a:rPr>
              <a:t>মোঃ সাইফুল ইসলাম, </a:t>
            </a:r>
            <a:r>
              <a:rPr lang="bn-BD" sz="1600" dirty="0">
                <a:solidFill>
                  <a:srgbClr val="C00000"/>
                </a:solidFill>
              </a:rPr>
              <a:t>সহকারী শিক্ষক, সোনামুখী উচ্চ বিদ্যালয়। 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6183313"/>
            <a:ext cx="9144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43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  <a:cs typeface="NikoshBAN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  <a:cs typeface="NikoshBAN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  <a:cs typeface="NikoshBAN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  <a:cs typeface="NikoshBAN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  <a:cs typeface="NikoshBAN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  <a:cs typeface="NikoshBAN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  <a:cs typeface="NikoshBAN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ikoshBAN" pitchFamily="2" charset="0"/>
          <a:cs typeface="NikoshBAN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24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399" y="729237"/>
            <a:ext cx="7444739" cy="122318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36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স্লাইডটি</a:t>
            </a:r>
            <a:r>
              <a:rPr lang="en-US" sz="36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সম্মানিত</a:t>
            </a:r>
            <a:r>
              <a:rPr lang="en-US" sz="36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শিক্ষকবৃন্দের</a:t>
            </a:r>
            <a:r>
              <a:rPr lang="en-US" sz="36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36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36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en-US" sz="3600" b="1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তাই</a:t>
            </a:r>
            <a:r>
              <a:rPr lang="en-US" sz="36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স্লাইডটি</a:t>
            </a:r>
            <a:r>
              <a:rPr lang="en-US" sz="36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হাইড</a:t>
            </a:r>
            <a:r>
              <a:rPr lang="en-US" sz="36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অবস্থায়</a:t>
            </a:r>
            <a:r>
              <a:rPr lang="en-US" sz="36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অছে</a:t>
            </a:r>
            <a:r>
              <a:rPr lang="en-US" sz="36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4532" y="1906707"/>
            <a:ext cx="7417467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F</a:t>
            </a:r>
            <a:r>
              <a:rPr lang="en-US" sz="2800" b="1" dirty="0" smtClean="0">
                <a:latin typeface="Arial" pitchFamily="34" charset="0"/>
                <a:cs typeface="NikoshBAN" pitchFamily="2" charset="0"/>
              </a:rPr>
              <a:t>5 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চেপে উপস্থাপন শুরু করা যেতে পারে ।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তাহলে 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Hide slide show 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করবে না ।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।  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914400" y="3073886"/>
            <a:ext cx="7567864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3600" b="1" dirty="0">
                <a:latin typeface="NikoshBAN" pitchFamily="2" charset="0"/>
                <a:cs typeface="NikoshBAN" pitchFamily="2" charset="0"/>
              </a:rPr>
              <a:t>পাঠটি শ্রেণিকক্ষে উপস্থাপনের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প্রয়োজনীয়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পরামর্শ ও দিক-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Slide Note 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এ দেয়া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আছে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।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সম্মানিত শিক্ষকগণ 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'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স্লাইড-নোটগুলো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'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নি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বেন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প্রয়োজনে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নিজের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মত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সংযোজন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বিয়োজন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পারেন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637674" y="314024"/>
            <a:ext cx="7874008" cy="54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6" name="Rectangle 5"/>
          <p:cNvSpPr/>
          <p:nvPr/>
        </p:nvSpPr>
        <p:spPr>
          <a:xfrm>
            <a:off x="632803" y="336883"/>
            <a:ext cx="34289" cy="6112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" name="Rectangle 6"/>
          <p:cNvSpPr/>
          <p:nvPr/>
        </p:nvSpPr>
        <p:spPr>
          <a:xfrm flipV="1">
            <a:off x="637674" y="6446520"/>
            <a:ext cx="787887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" name="Rectangle 7"/>
          <p:cNvSpPr/>
          <p:nvPr/>
        </p:nvSpPr>
        <p:spPr>
          <a:xfrm>
            <a:off x="8482264" y="314024"/>
            <a:ext cx="34289" cy="6134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9" name="Rectangle 8"/>
          <p:cNvSpPr/>
          <p:nvPr/>
        </p:nvSpPr>
        <p:spPr>
          <a:xfrm>
            <a:off x="964532" y="533400"/>
            <a:ext cx="746759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0" name="Rectangle 9"/>
          <p:cNvSpPr/>
          <p:nvPr/>
        </p:nvSpPr>
        <p:spPr>
          <a:xfrm>
            <a:off x="865484" y="533400"/>
            <a:ext cx="45719" cy="5796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1" name="Rectangle 10"/>
          <p:cNvSpPr/>
          <p:nvPr/>
        </p:nvSpPr>
        <p:spPr>
          <a:xfrm>
            <a:off x="911203" y="6281878"/>
            <a:ext cx="7447933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2" name="Rectangle 11"/>
          <p:cNvSpPr/>
          <p:nvPr/>
        </p:nvSpPr>
        <p:spPr>
          <a:xfrm flipH="1">
            <a:off x="8359135" y="556259"/>
            <a:ext cx="45721" cy="5725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" name="Frame 12"/>
          <p:cNvSpPr/>
          <p:nvPr/>
        </p:nvSpPr>
        <p:spPr>
          <a:xfrm>
            <a:off x="8966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3AF2-952D-4B19-A1A1-867A517848E9}" type="datetime12">
              <a:rPr lang="bn-BD" b="1" smtClean="0"/>
              <a:t>21-07-17 06.47</a:t>
            </a:fld>
            <a:endParaRPr lang="en-US" b="1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1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221792" y="3548419"/>
            <a:ext cx="6102808" cy="148078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bn-BD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যাকাতের </a:t>
            </a:r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মাসারিফের পরিচিতি ও তার প্রকারভেদ উল্লেখ কর । 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4557" b="39687"/>
          <a:stretch/>
        </p:blipFill>
        <p:spPr>
          <a:xfrm>
            <a:off x="6324600" y="1676400"/>
            <a:ext cx="2642548" cy="3243943"/>
          </a:xfrm>
          <a:prstGeom prst="rect">
            <a:avLst/>
          </a:prstGeom>
          <a:noFill/>
        </p:spPr>
      </p:pic>
      <p:sp>
        <p:nvSpPr>
          <p:cNvPr id="5" name="Flowchart: Terminator 4"/>
          <p:cNvSpPr/>
          <p:nvPr/>
        </p:nvSpPr>
        <p:spPr>
          <a:xfrm>
            <a:off x="1371600" y="617201"/>
            <a:ext cx="3657600" cy="1211600"/>
          </a:xfrm>
          <a:prstGeom prst="flowChartTerminator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n-BD" sz="7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sz="7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6B6D8-0D31-4F61-B055-4ABF4A4776E3}" type="datetime12">
              <a:rPr lang="bn-BD" smtClean="0"/>
              <a:t>21-07-17 06.47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2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8600" y="228600"/>
            <a:ext cx="3505200" cy="685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bn-BD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</a:t>
            </a:r>
            <a:r>
              <a:rPr lang="en-US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অভাবগ্রস্থ বা ফকির </a:t>
            </a:r>
            <a:endParaRPr lang="en-US" sz="36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0601"/>
            <a:ext cx="3309257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990600"/>
            <a:ext cx="2677128" cy="21407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1" y="3048000"/>
            <a:ext cx="868679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অর্থাৎ যাদের কিছুনা কিছু সম্পদ আছে কিন্তু প্রয়োজনের তুলনায় তা যথেষ্ট নয়,অথবা তারা যাদেরকে  অপরের সহযোগীতার উপর নির্ভর করতে হয় তাদেরকে জাকাত দেওয়া যায় । যেমন--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0559" y="6167735"/>
            <a:ext cx="637041" cy="46166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পঙ্গু </a:t>
            </a:r>
            <a:endParaRPr lang="bn-BD" b="1" dirty="0"/>
          </a:p>
        </p:txBody>
      </p:sp>
      <p:sp>
        <p:nvSpPr>
          <p:cNvPr id="8" name="Rectangle 7"/>
          <p:cNvSpPr/>
          <p:nvPr/>
        </p:nvSpPr>
        <p:spPr>
          <a:xfrm>
            <a:off x="152400" y="6167735"/>
            <a:ext cx="28194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জীবিকা অর্জনে অক্ষম ব্যক্তি </a:t>
            </a:r>
            <a:endParaRPr lang="bn-BD" b="1" dirty="0"/>
          </a:p>
        </p:txBody>
      </p:sp>
      <p:sp>
        <p:nvSpPr>
          <p:cNvPr id="9" name="Rectangle 8"/>
          <p:cNvSpPr/>
          <p:nvPr/>
        </p:nvSpPr>
        <p:spPr>
          <a:xfrm>
            <a:off x="3810000" y="6167735"/>
            <a:ext cx="1524000" cy="46166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ইয়াতিম শিশু </a:t>
            </a:r>
            <a:endParaRPr lang="bn-BD" b="1" dirty="0"/>
          </a:p>
        </p:txBody>
      </p:sp>
      <p:sp>
        <p:nvSpPr>
          <p:cNvPr id="10" name="Rectangle 9"/>
          <p:cNvSpPr/>
          <p:nvPr/>
        </p:nvSpPr>
        <p:spPr>
          <a:xfrm>
            <a:off x="5486400" y="6096000"/>
            <a:ext cx="17526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স্বাস্থ্যহীন দূর্বল  </a:t>
            </a:r>
            <a:endParaRPr lang="bn-BD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5" y="4450741"/>
            <a:ext cx="1638796" cy="16452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5" descr="C:\Users\Computer City\Pictures\New folder\13331098_1710064065926283_1578522213467926808_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t="-937" r="63331" b="66547"/>
          <a:stretch/>
        </p:blipFill>
        <p:spPr bwMode="auto">
          <a:xfrm>
            <a:off x="2133600" y="4471219"/>
            <a:ext cx="1422517" cy="162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Computer City\Pictures\18528016_861783420643445_1282732708561412731_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3" r="21436"/>
          <a:stretch/>
        </p:blipFill>
        <p:spPr bwMode="auto">
          <a:xfrm>
            <a:off x="3581400" y="4393548"/>
            <a:ext cx="1844317" cy="177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Computer City\Pictures\107279_famineUSE3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81500"/>
            <a:ext cx="1905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Computer City\Pictures\18739743_296705817436550_2108459919187095160_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986" y="4343400"/>
            <a:ext cx="1558413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152671" y="5867400"/>
            <a:ext cx="183892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প্রাকৃতিক দূর্যোগের শিকার </a:t>
            </a:r>
            <a:endParaRPr lang="bn-BD" b="1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29B-FCE0-4FF5-AFAB-0A56DDBE7738}" type="datetime12">
              <a:rPr lang="bn-BD" smtClean="0"/>
              <a:t>21-07-17 06.47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8E58-4D0E-4F0C-97C8-E80D09BFD7AF}" type="datetime12">
              <a:rPr lang="bn-BD" smtClean="0"/>
              <a:t>21-07-17 06.47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12</a:t>
            </a:fld>
            <a:endParaRPr lang="en-US"/>
          </a:p>
        </p:txBody>
      </p:sp>
      <p:sp>
        <p:nvSpPr>
          <p:cNvPr id="4" name="Frame 3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" y="228600"/>
            <a:ext cx="2133600" cy="685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2.</a:t>
            </a:r>
            <a:r>
              <a:rPr lang="bn-BD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মিসকিন  </a:t>
            </a:r>
            <a:endParaRPr lang="en-US" sz="36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7u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01" y="1295400"/>
            <a:ext cx="2753999" cy="2127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Computer City\Pictures\18557331_1714624275501770_8204890562721458263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2438400" cy="212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95400"/>
            <a:ext cx="2133600" cy="212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8601" y="3799344"/>
            <a:ext cx="87379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অর্থাৎ যারা নিঃস্ব , নিজের পেটের অন্ন জোগাড় করতে পারেনা এবং অভাবগ্রস্থ থাকা সত্তেও সন্মানের ভয়ে কারো দারস্থ হয়না, তাদের মিসকিন বলে। </a:t>
            </a:r>
          </a:p>
          <a:p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তাদের পরিচয়ে রাসুল (সাঃ) বলেন- ‘যেব্যক্তি তার প্রয়োজন মোতাবেক সম্পদ পায়না, অথচ আত্বসন্মানের ভয়ে সে এমন চলে যে,তাকে অভাবী বলে বোঝাও যায়না, যাতে লোকেরা তাকে সাহায্য করতে পারে । আর সে সাহায্যের জন্য কারো কাছে হাত ও পাতেনা , কিছু চায় ও না’ ।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বোখারী- মুসলিম)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96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8E58-4D0E-4F0C-97C8-E80D09BFD7AF}" type="datetime12">
              <a:rPr lang="bn-BD" smtClean="0"/>
              <a:t>21-07-17 06.47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13</a:t>
            </a:fld>
            <a:endParaRPr lang="en-US"/>
          </a:p>
        </p:txBody>
      </p:sp>
      <p:sp>
        <p:nvSpPr>
          <p:cNvPr id="4" name="Frame 3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599" y="228600"/>
            <a:ext cx="5943601" cy="685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bn-BD" sz="3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</a:t>
            </a:r>
            <a:r>
              <a:rPr lang="en-US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যাকাতের জন্য নিয়োজিত কর্মচারী   </a:t>
            </a:r>
            <a:endParaRPr lang="en-US" sz="36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55237" r="1403" b="6855"/>
          <a:stretch/>
        </p:blipFill>
        <p:spPr>
          <a:xfrm>
            <a:off x="3733800" y="1059424"/>
            <a:ext cx="4800600" cy="320436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345346" y="1981200"/>
            <a:ext cx="836254" cy="92965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545746" y="2180998"/>
            <a:ext cx="607654" cy="6126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01" y="1059424"/>
            <a:ext cx="2953099" cy="320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2362200" y="2286000"/>
            <a:ext cx="800867" cy="71428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4800" y="4450140"/>
            <a:ext cx="861060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অর্থাৎ দয়িত্ব প্রাপ্ত  ঐ সব ব্যক্তি যারা লোকদের থেকে জাকাত আদায়, রক্ষণাবেক্ষণ ,বন্টন, হিসাবপত্র রাখে । তারা আর্থিক স্বচ্ছল হলেও তাদের জাকাত দেয়া যাবে ।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39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8E58-4D0E-4F0C-97C8-E80D09BFD7AF}" type="datetime12">
              <a:rPr lang="bn-BD" smtClean="0"/>
              <a:t>21-07-17 06.47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14</a:t>
            </a:fld>
            <a:endParaRPr lang="en-US"/>
          </a:p>
        </p:txBody>
      </p:sp>
      <p:sp>
        <p:nvSpPr>
          <p:cNvPr id="4" name="Frame 3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599" y="228600"/>
            <a:ext cx="5943601" cy="685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bn-BD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৪</a:t>
            </a:r>
            <a:r>
              <a:rPr lang="en-US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মন জয় করার উদ্দেশ্যে    </a:t>
            </a:r>
            <a:endParaRPr lang="en-US" sz="36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2" descr="C:\Users\Computer City\Pictures\BLOK POST\isl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43000"/>
            <a:ext cx="41910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57600" y="2209800"/>
            <a:ext cx="22738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24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নওমুসলিম পরিবার  </a:t>
            </a:r>
            <a:endParaRPr lang="bn-BD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1" y="4373940"/>
            <a:ext cx="8737978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অর্থাৎ সদ্য মুসলমান হওয়া ব্যক্তির সমস্যা দুরীকরণে এবং ইসলামের উপর অবিচল রাখার উদ্দেশ্যে  তাদের জাকাত দেয়াযাবে । তবে এ বিধান ইসলামের প্রাথমিক যুগে ছিল ।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14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8E58-4D0E-4F0C-97C8-E80D09BFD7AF}" type="datetime12">
              <a:rPr lang="bn-BD" smtClean="0"/>
              <a:t>21-07-17 06.47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15</a:t>
            </a:fld>
            <a:endParaRPr lang="en-US"/>
          </a:p>
        </p:txBody>
      </p:sp>
      <p:sp>
        <p:nvSpPr>
          <p:cNvPr id="4" name="Frame 3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" y="228600"/>
            <a:ext cx="3330576" cy="685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bn-BD" sz="3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</a:t>
            </a:r>
            <a:r>
              <a:rPr lang="en-US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মুক্তিকামী দাস   </a:t>
            </a:r>
            <a:endParaRPr lang="en-US" sz="36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4" descr="D:\mecca pic\দাস-প্রথা_Serve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6500" y="1213388"/>
            <a:ext cx="3176150" cy="290141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7" name="Picture 3" descr="D:\mecca pic\Servant11 - Copy -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213388"/>
            <a:ext cx="2707477" cy="290141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58422" y="4634805"/>
            <a:ext cx="7975978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অর্থাৎ যে দাস তার মুনিবের সাথে নির্দিষ্টপরিমাণ অর্থ পরিশোধ সাপেক্ষে মুক্তি পাওয়ার চুক্তি করেছে ,এমন দাসকে মুক্তির জন্য জাকাত দেয়া যাবে । তবে বর্তমানে এ প্রথা চালু নাই ।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01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8E58-4D0E-4F0C-97C8-E80D09BFD7AF}" type="datetime12">
              <a:rPr lang="bn-BD" smtClean="0"/>
              <a:t>21-07-17 06.47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16</a:t>
            </a:fld>
            <a:endParaRPr lang="en-US"/>
          </a:p>
        </p:txBody>
      </p:sp>
      <p:sp>
        <p:nvSpPr>
          <p:cNvPr id="4" name="Frame 3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" y="228600"/>
            <a:ext cx="3330576" cy="685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bn-BD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৬</a:t>
            </a:r>
            <a:r>
              <a:rPr lang="en-US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ঋণ গ্রস্থ ব্যক্তি    </a:t>
            </a:r>
            <a:endParaRPr lang="en-US" sz="36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2" descr="C:\Users\Computer City\Pictures\BLOK POST\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2514600" cy="288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Computer City\Pictures\BLOK POST\Picture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37230"/>
            <a:ext cx="2514600" cy="295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7u6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1136953"/>
            <a:ext cx="2141821" cy="2825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359" y="1447800"/>
            <a:ext cx="1333996" cy="2362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Rectangle 9"/>
          <p:cNvSpPr/>
          <p:nvPr/>
        </p:nvSpPr>
        <p:spPr>
          <a:xfrm>
            <a:off x="228600" y="4800600"/>
            <a:ext cx="8737978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অর্থাৎ যে নিজের প্রয়োজন মিটিয়ে ঋণ পরিশোধ করতে অক্ষম, তাদের যাকাতদিয়ে ঋণ পরিশোধে সাহায্য করাযায় ।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29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8E58-4D0E-4F0C-97C8-E80D09BFD7AF}" type="datetime12">
              <a:rPr lang="bn-BD" smtClean="0"/>
              <a:t>21-07-17 06.47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17</a:t>
            </a:fld>
            <a:endParaRPr lang="en-US"/>
          </a:p>
        </p:txBody>
      </p:sp>
      <p:sp>
        <p:nvSpPr>
          <p:cNvPr id="4" name="Frame 3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" y="228600"/>
            <a:ext cx="3330576" cy="685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bn-BD" sz="3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৭</a:t>
            </a:r>
            <a:r>
              <a:rPr lang="en-US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আল্লাহর পথে     </a:t>
            </a:r>
            <a:endParaRPr lang="en-US" sz="36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2" descr="C:\Users\Computer City\Pictures\BLOK POST\Islam0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235" y="1066801"/>
            <a:ext cx="3295650" cy="279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Computer City\Pictures\BLOK POST\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066801"/>
            <a:ext cx="2857500" cy="279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3579" y="4090030"/>
            <a:ext cx="8737978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ইসলামকে সমুন্নত করার </a:t>
            </a:r>
            <a:r>
              <a:rPr lang="bn-BD" sz="3200" b="1" dirty="0">
                <a:latin typeface="NikoshBAN" pitchFamily="2" charset="0"/>
                <a:cs typeface="NikoshBAN" pitchFamily="2" charset="0"/>
              </a:rPr>
              <a:t>কাজে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,অর্থাৎ ইসলামের প্রচার -প্রসার কুফরী ব্যবস্থাকে নির্মূল ও ইসলামী ব্যবস্থা প্রতিষ্ঠার কাজে যাকাতের অর্থ ব্যয় করাযাবে  </a:t>
            </a:r>
            <a:r>
              <a:rPr lang="bn-BD" sz="3200" b="1" dirty="0">
                <a:latin typeface="NikoshBAN" pitchFamily="2" charset="0"/>
                <a:cs typeface="NikoshBAN" pitchFamily="2" charset="0"/>
              </a:rPr>
              <a:t>।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33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8E58-4D0E-4F0C-97C8-E80D09BFD7AF}" type="datetime12">
              <a:rPr lang="bn-BD" smtClean="0"/>
              <a:t>21-07-17 06.47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18</a:t>
            </a:fld>
            <a:endParaRPr lang="en-US"/>
          </a:p>
        </p:txBody>
      </p:sp>
      <p:sp>
        <p:nvSpPr>
          <p:cNvPr id="4" name="Frame 3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" y="228600"/>
            <a:ext cx="3962400" cy="685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bn-BD" sz="3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৮</a:t>
            </a:r>
            <a:r>
              <a:rPr lang="en-US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অসহায় প্রভাসী পথিক       </a:t>
            </a:r>
            <a:endParaRPr lang="en-US" sz="36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4"/>
          <a:stretch/>
        </p:blipFill>
        <p:spPr>
          <a:xfrm>
            <a:off x="914401" y="946355"/>
            <a:ext cx="2667000" cy="2747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997595"/>
            <a:ext cx="4114800" cy="2696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28601" y="3998893"/>
            <a:ext cx="8737978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ইসলামকে। কোনো ব্যক্তি সফরে গিয়ে অসহায় অবস্থায় পড়লে বা যাত্রাপথে আর্থিক বিপদে পড়লে সাময়িক ভাবে তাকে জাকাত দেয়া যায় ।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48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omputer City\Pictures\Nature\img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9" y="76201"/>
            <a:ext cx="9091901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86446" y="522704"/>
            <a:ext cx="2757153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IN" sz="4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জোড়ায় কাজ</a:t>
            </a:r>
            <a:endParaRPr lang="en-US" sz="44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573" y="5388114"/>
            <a:ext cx="8000427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যাকাতের বিধান আল্লাহ তায়ালা কেন ফরজ করেছেন ? </a:t>
            </a:r>
            <a:endParaRPr lang="en-US" sz="36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 t="33979" r="10448" b="24604"/>
          <a:stretch/>
        </p:blipFill>
        <p:spPr>
          <a:xfrm>
            <a:off x="3124200" y="1671339"/>
            <a:ext cx="3886200" cy="35431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573" y="76200"/>
            <a:ext cx="9143428" cy="6705600"/>
          </a:xfrm>
          <a:prstGeom prst="rect">
            <a:avLst/>
          </a:prstGeom>
          <a:noFill/>
          <a:ln w="1936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2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8A18-9F1B-4FF7-BBB7-254C99B08FE8}" type="datetime12">
              <a:rPr lang="bn-BD" smtClean="0"/>
              <a:t>21-07-17 06.47</a:t>
            </a:fld>
            <a:endParaRPr lang="en-US"/>
          </a:p>
        </p:txBody>
      </p:sp>
      <p:sp>
        <p:nvSpPr>
          <p:cNvPr id="3" name="Frame 2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43" y="228600"/>
            <a:ext cx="4399501" cy="323849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00" y="3422576"/>
            <a:ext cx="4343400" cy="3206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44" y="260275"/>
            <a:ext cx="4363499" cy="3206824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2" descr="C:\Users\islam\Desktop\yousuf\2storey-hou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377" y="3467098"/>
            <a:ext cx="4380221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04800" y="1600200"/>
            <a:ext cx="2708402" cy="450892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87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</a:t>
            </a:r>
            <a:endParaRPr lang="en-US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06123" y="1602651"/>
            <a:ext cx="1880643" cy="450892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87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</a:t>
            </a:r>
            <a:endParaRPr lang="en-US" sz="40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6504" y="1743076"/>
            <a:ext cx="2258952" cy="450892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8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32136" y="1739403"/>
            <a:ext cx="2074607" cy="450892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28700" b="1" dirty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endParaRPr lang="en-US" sz="40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42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2.96296E-6 L 1.66667E-6 -0.07222 " pathEditMode="relative" rAng="0" ptsTypes="AA">
                                      <p:cBhvr>
                                        <p:cTn id="44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2222E-6 -4.44444E-6 L -2.22222E-6 -0.07222 " pathEditMode="relative" rAng="0" ptsTypes="AA">
                                      <p:cBhvr>
                                        <p:cTn id="50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3.7037E-6 L 2.22222E-6 -0.07223 " pathEditMode="relative" rAng="0" ptsTypes="AA">
                                      <p:cBhvr>
                                        <p:cTn id="56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85185E-6 L 0 -0.07222 " pathEditMode="relative" rAng="0" ptsTypes="AA">
                                      <p:cBhvr>
                                        <p:cTn id="62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762000"/>
            <a:ext cx="8229600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bn-BD" sz="44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এসো </a:t>
            </a:r>
            <a:r>
              <a:rPr lang="en-US" sz="4400" b="1" dirty="0" err="1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আমরা</a:t>
            </a:r>
            <a:r>
              <a:rPr lang="en-US" sz="44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 </a:t>
            </a:r>
            <a:r>
              <a:rPr lang="bn-BD" sz="44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যাকাতের হকদারদের উপর </a:t>
            </a:r>
            <a:r>
              <a:rPr lang="en-US" sz="4400" b="1" dirty="0" err="1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একটি</a:t>
            </a:r>
            <a:r>
              <a:rPr lang="en-US" sz="44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4400" b="1" dirty="0" err="1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ভিডিও</a:t>
            </a:r>
            <a:r>
              <a:rPr lang="en-US" sz="44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4400" b="1" dirty="0" err="1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চিত্র</a:t>
            </a:r>
            <a:r>
              <a:rPr lang="en-US" sz="44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4400" b="1" dirty="0" err="1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দেখি</a:t>
            </a:r>
            <a:r>
              <a:rPr lang="en-US" sz="44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।</a:t>
            </a:r>
            <a:endParaRPr lang="bn-BD" sz="44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LightBAN" pitchFamily="2" charset="0"/>
              <a:cs typeface="NikoshLightBAN" pitchFamily="2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697971" y="4724400"/>
            <a:ext cx="2076880" cy="457200"/>
          </a:xfrm>
          <a:prstGeom prst="wedgeRoundRectCallout">
            <a:avLst>
              <a:gd name="adj1" fmla="val -17498"/>
              <a:gd name="adj2" fmla="val -171457"/>
              <a:gd name="adj3" fmla="val 16667"/>
            </a:avLst>
          </a:prstGeom>
          <a:noFill/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bn-BD" b="1" spc="50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>
                    <a:alpha val="95000"/>
                  </a:prst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ভিডিও চিত্র</a:t>
            </a:r>
            <a:endParaRPr lang="en-US" b="1" spc="50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prstClr val="black">
                  <a:alpha val="95000"/>
                </a:prst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321341"/>
              </p:ext>
            </p:extLst>
          </p:nvPr>
        </p:nvGraphicFramePr>
        <p:xfrm>
          <a:off x="3962400" y="32766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3276600"/>
                        <a:ext cx="914400" cy="771525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41275">
                        <a:solidFill>
                          <a:srgbClr val="00206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rame 7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4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slam\Desktop\yousuf\Aarhus_rose_gard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458200" cy="617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2453" y="5311914"/>
            <a:ext cx="7863347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40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যাকাতের মাসারিফের  সংক্ষিপ্ত পরিচিতি লিখ  </a:t>
            </a:r>
            <a:endParaRPr lang="bn-BD" sz="40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457200"/>
            <a:ext cx="3429000" cy="685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দলগত কাজ</a:t>
            </a:r>
            <a:endParaRPr lang="en-US" sz="5400" b="1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2" descr="F:\r\IMG_46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3"/>
          <a:stretch/>
        </p:blipFill>
        <p:spPr bwMode="auto">
          <a:xfrm>
            <a:off x="1371600" y="1770744"/>
            <a:ext cx="6019800" cy="29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0" y="0"/>
            <a:ext cx="9144000" cy="6858000"/>
            <a:chOff x="0" y="0"/>
            <a:chExt cx="9105900" cy="6858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9200" y="0"/>
              <a:ext cx="266700" cy="6858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400550" y="2152650"/>
              <a:ext cx="304800" cy="91059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419600" y="-4416057"/>
              <a:ext cx="266700" cy="91059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667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231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6258-9768-4B3C-A089-D32B0D5B67BD}" type="datetime1">
              <a:rPr lang="en-US" smtClean="0"/>
              <a:t>21-Jul-17</a:t>
            </a:fld>
            <a:endParaRPr lang="en-US"/>
          </a:p>
        </p:txBody>
      </p:sp>
      <p:sp>
        <p:nvSpPr>
          <p:cNvPr id="3" name="Frame 2"/>
          <p:cNvSpPr/>
          <p:nvPr/>
        </p:nvSpPr>
        <p:spPr>
          <a:xfrm>
            <a:off x="8966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4800" y="1669971"/>
            <a:ext cx="8458200" cy="3816429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bn-BD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মাসারিফ শব্দের অর্থ কী ?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bn-BD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জাকাত প্রদান কার নির্দেশ ?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bn-BD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অসহায় মুসাফিরদের জাকাত কেন দিতে হয় ?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bn-BD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যাকাত কার উপর ফরজ ?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bn-BD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শতকরা কত টাকা হারে যাকাত দিতে হয় ?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bn-BD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যাকাত দিতে হলে সম্পদ মালিকের কাছে  কত দিন  স্থায়ী থাকতে হয় ?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0" y="304800"/>
            <a:ext cx="270510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 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45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uter City\Downloads\10806408_803608059712000_438770873798327933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0678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3" y="76200"/>
            <a:ext cx="9143428" cy="6705600"/>
          </a:xfrm>
          <a:prstGeom prst="rect">
            <a:avLst/>
          </a:prstGeom>
          <a:noFill/>
          <a:ln w="1936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9173" y="5334000"/>
            <a:ext cx="8762427" cy="1173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bn-BD" sz="40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‘যাকাতভিত্তিক অর্থব্যবস্থা রাষ্ট্রে দারিদ্র বিমোচন সম্ভব’</a:t>
            </a:r>
          </a:p>
          <a:p>
            <a:pPr algn="ctr">
              <a:spcBef>
                <a:spcPct val="20000"/>
              </a:spcBef>
              <a:defRPr/>
            </a:pPr>
            <a:r>
              <a:rPr lang="bn-BD" sz="40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উক্তিটি বিশ্লেষণ কর ।</a:t>
            </a:r>
            <a:endParaRPr lang="en-US" sz="40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1"/>
          <p:cNvSpPr>
            <a:spLocks noChangeArrowheads="1"/>
          </p:cNvSpPr>
          <p:nvPr/>
        </p:nvSpPr>
        <p:spPr bwMode="auto">
          <a:xfrm>
            <a:off x="3344863" y="76200"/>
            <a:ext cx="3055937" cy="1021556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B6DCDF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বাড়ির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427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A700-A9CE-43B4-909E-91843482273A}" type="datetime12">
              <a:rPr lang="bn-BD" smtClean="0"/>
              <a:t>21-07-17 06.47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24</a:t>
            </a:fld>
            <a:endParaRPr lang="en-US"/>
          </a:p>
        </p:txBody>
      </p:sp>
      <p:pic>
        <p:nvPicPr>
          <p:cNvPr id="3074" name="Picture 2" descr="C:\Users\Computer City\Pictures\171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19" y="228601"/>
            <a:ext cx="8635181" cy="641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1854637"/>
            <a:ext cx="873080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11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সকল শিক্ষার্থীকে </a:t>
            </a:r>
          </a:p>
          <a:p>
            <a:pPr algn="ctr"/>
            <a:r>
              <a:rPr lang="bn-BD" sz="11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  ধন্যবাদ </a:t>
            </a:r>
            <a:endParaRPr lang="en-US" sz="11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93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0228-C9BE-45C8-837E-3B17A4F07BE8}" type="datetime12">
              <a:rPr lang="bn-BD" b="1" smtClean="0">
                <a:latin typeface="NikoshBAN" pitchFamily="2" charset="0"/>
                <a:cs typeface="NikoshBAN" pitchFamily="2" charset="0"/>
              </a:rPr>
              <a:t>21-07-17 06.47</a:t>
            </a:fld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b="1" smtClean="0">
                <a:latin typeface="NikoshBAN" pitchFamily="2" charset="0"/>
                <a:cs typeface="NikoshBAN" pitchFamily="2" charset="0"/>
              </a:rPr>
              <a:pPr/>
              <a:t>3</a:t>
            </a:fld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14725" y="340993"/>
            <a:ext cx="2276475" cy="5734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IN" sz="4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6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53001" y="1110916"/>
            <a:ext cx="4022558" cy="54984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223" y="3164307"/>
            <a:ext cx="4527884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BD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মোঃ </a:t>
            </a:r>
            <a:r>
              <a:rPr lang="bn-BD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রফিকুল </a:t>
            </a:r>
            <a:r>
              <a:rPr lang="bn-BD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ইসলাম</a:t>
            </a:r>
          </a:p>
          <a:p>
            <a:pPr algn="ctr"/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সিনিয়র  শিক্ষক  </a:t>
            </a:r>
            <a:endParaRPr lang="bn-BD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জনার কেঁওচিয়া আদর্শ </a:t>
            </a:r>
            <a:r>
              <a:rPr lang="bn-BD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উচ্চ বিদ্যালয়</a:t>
            </a:r>
          </a:p>
          <a:p>
            <a:pPr algn="ctr"/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সাতকানিয়া,চট্টগ্রাম ।</a:t>
            </a:r>
          </a:p>
          <a:p>
            <a:pPr algn="ctr"/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মোবাইল-০১৮১৭-৭১৫৬৭৭/০১৯৯১৯-৪৭৪০২ </a:t>
            </a:r>
            <a:endParaRPr lang="en-US" sz="24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2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Email-</a:t>
            </a:r>
            <a:r>
              <a:rPr lang="en-US" sz="2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rafiquljkahs</a:t>
            </a:r>
            <a:r>
              <a:rPr lang="bn-BD" sz="2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@gmail.com</a:t>
            </a:r>
            <a:endParaRPr lang="bn-BD" sz="2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03" y="1323474"/>
            <a:ext cx="1728537" cy="1752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6" name="Straight Connector 15"/>
          <p:cNvCxnSpPr/>
          <p:nvPr/>
        </p:nvCxnSpPr>
        <p:spPr>
          <a:xfrm>
            <a:off x="4844549" y="1285373"/>
            <a:ext cx="0" cy="5233698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0675" y="1095586"/>
            <a:ext cx="4550862" cy="54984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736264" y="1285373"/>
            <a:ext cx="0" cy="5233698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Content Placeholder 3" descr="ZAo3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676400"/>
            <a:ext cx="3549719" cy="44958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0" name="TextBox 19"/>
          <p:cNvSpPr txBox="1"/>
          <p:nvPr/>
        </p:nvSpPr>
        <p:spPr>
          <a:xfrm>
            <a:off x="5881468" y="5024735"/>
            <a:ext cx="204333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bn-BD" sz="2400" b="1" dirty="0" smtClean="0">
                <a:ln/>
                <a:latin typeface="NikoshBAN" pitchFamily="2" charset="0"/>
                <a:cs typeface="NikoshBAN" pitchFamily="2" charset="0"/>
              </a:rPr>
              <a:t>সময়ঃ- ৫০ মিঃ</a:t>
            </a:r>
            <a:r>
              <a:rPr lang="bn-IN" sz="2400" b="1" dirty="0" smtClean="0">
                <a:ln/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15" name="Frame 14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5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7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NikoshBAN" pitchFamily="2" charset="0"/>
                <a:cs typeface="NikoshBAN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ikoshBAN" pitchFamily="2" charset="0"/>
                <a:cs typeface="NikoshBAN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ikoshBAN" pitchFamily="2" charset="0"/>
                <a:cs typeface="NikoshBAN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ikoshBAN" pitchFamily="2" charset="0"/>
                <a:cs typeface="NikoshBAN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ikoshBAN" pitchFamily="2" charset="0"/>
                <a:cs typeface="NikoshBAN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ikoshBAN" pitchFamily="2" charset="0"/>
                <a:cs typeface="NikoshBAN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ikoshBAN" pitchFamily="2" charset="0"/>
                <a:cs typeface="NikoshBAN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ikoshBAN" pitchFamily="2" charset="0"/>
                <a:cs typeface="NikoshBAN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ikoshBAN" pitchFamily="2" charset="0"/>
                <a:cs typeface="NikoshBAN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CC6D22A-6215-434F-A5C1-13C973A30CE2}" type="datetime12">
              <a:rPr lang="bn-BD" b="1" smtClean="0"/>
              <a:t>21-07-17 06.47</a:t>
            </a:fld>
            <a:endParaRPr lang="en-US" b="1" smtClean="0"/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NikoshBAN" pitchFamily="2" charset="0"/>
                <a:cs typeface="NikoshBAN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ikoshBAN" pitchFamily="2" charset="0"/>
                <a:cs typeface="NikoshBAN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ikoshBAN" pitchFamily="2" charset="0"/>
                <a:cs typeface="NikoshBAN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ikoshBAN" pitchFamily="2" charset="0"/>
                <a:cs typeface="NikoshBAN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ikoshBAN" pitchFamily="2" charset="0"/>
                <a:cs typeface="NikoshBAN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ikoshBAN" pitchFamily="2" charset="0"/>
                <a:cs typeface="NikoshBAN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ikoshBAN" pitchFamily="2" charset="0"/>
                <a:cs typeface="NikoshBAN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ikoshBAN" pitchFamily="2" charset="0"/>
                <a:cs typeface="NikoshBAN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ikoshBAN" pitchFamily="2" charset="0"/>
                <a:cs typeface="NikoshBAN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D71E00F-2B31-409E-881D-B780319BC08E}" type="slidenum">
              <a:rPr lang="en-US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b="1" smtClean="0"/>
          </a:p>
        </p:txBody>
      </p:sp>
      <p:sp>
        <p:nvSpPr>
          <p:cNvPr id="4" name="Rounded Rectangle 3"/>
          <p:cNvSpPr/>
          <p:nvPr/>
        </p:nvSpPr>
        <p:spPr>
          <a:xfrm>
            <a:off x="1524000" y="318247"/>
            <a:ext cx="5653370" cy="748553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কয়েকটি ছবি দেখ এবং উত্তর দাও </a:t>
            </a:r>
            <a:endParaRPr lang="en-US" sz="4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67" y="1147482"/>
            <a:ext cx="8076841" cy="4724400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757338" y="1225922"/>
            <a:ext cx="7924800" cy="1600200"/>
          </a:xfrm>
          <a:prstGeom prst="horizontalScroll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শতকরা দুই টাকা পঞ্চাশ পয়সা ধনীদের কী  দিতে হয়? </a:t>
            </a:r>
            <a:endParaRPr lang="en-US" sz="4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853886" y="2734235"/>
            <a:ext cx="7810321" cy="1524000"/>
          </a:xfrm>
          <a:prstGeom prst="horizontalScroll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শতকরা দুই টাকা পঞ্চাশ পয়সা </a:t>
            </a:r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কখন </a:t>
            </a:r>
            <a:r>
              <a:rPr lang="bn-BD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দিতে হয়? 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853886" y="4347882"/>
            <a:ext cx="7680513" cy="1524000"/>
          </a:xfrm>
          <a:prstGeom prst="horizontalScroll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শতকরা দুই টাকা পঞ্চাশ পয়সা </a:t>
            </a:r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কাকে দিতে </a:t>
            </a:r>
            <a:r>
              <a:rPr lang="bn-BD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হয়? 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Frame 9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3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7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"/>
            <a:ext cx="8686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3566652" y="2481694"/>
            <a:ext cx="1066800" cy="1404506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737789" y="2961846"/>
            <a:ext cx="820994" cy="61623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bn-BD" sz="20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যাকাত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685800"/>
            <a:ext cx="990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8800" b="1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86600" y="1524000"/>
            <a:ext cx="73609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8800" b="1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66394" y="978809"/>
            <a:ext cx="68640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8000" b="1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1402" y="5181600"/>
            <a:ext cx="6590998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 আপেক্ষামান  লোকদের মাঝে কী বিতরণ করা হচ্ছে  ? </a:t>
            </a:r>
            <a:endParaRPr lang="bn-BD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Frame 15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81402" y="5638800"/>
            <a:ext cx="659099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 যাকাত ব্যয় করার খাতকে আরবিতে  কী বলা হয়  ? </a:t>
            </a:r>
            <a:endParaRPr lang="bn-BD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33800" y="6014896"/>
            <a:ext cx="2171398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BD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‘মাসারিফ’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বলে   </a:t>
            </a:r>
            <a:endParaRPr lang="bn-BD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286000" y="228601"/>
            <a:ext cx="4800600" cy="457200"/>
          </a:xfrm>
          <a:prstGeom prst="round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নিচের ছবিগুলি দেখ এবং চিন্তা করে বল</a:t>
            </a:r>
            <a:endParaRPr lang="en-US" sz="40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9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11" grpId="0"/>
      <p:bldP spid="11" grpId="1"/>
      <p:bldP spid="12" grpId="0"/>
      <p:bldP spid="12" grpId="1"/>
      <p:bldP spid="13" grpId="0"/>
      <p:bldP spid="13" grpId="1"/>
      <p:bldP spid="2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A8E58-4D0E-4F0C-97C8-E80D09BFD7AF}" type="datetime12">
              <a:rPr lang="bn-BD" smtClean="0"/>
              <a:t>21-07-17 06.47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47800" y="457200"/>
            <a:ext cx="5638800" cy="609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bn-BD" sz="48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 পাঠের বিষয়  </a:t>
            </a:r>
            <a:endParaRPr lang="en-US" sz="48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Flowchart: Sequential Access Storage 5"/>
          <p:cNvSpPr/>
          <p:nvPr/>
        </p:nvSpPr>
        <p:spPr>
          <a:xfrm>
            <a:off x="250723" y="1371600"/>
            <a:ext cx="8588477" cy="5486400"/>
          </a:xfrm>
          <a:prstGeom prst="horizontalScroll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96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যাকাতের মাসারিফ</a:t>
            </a:r>
          </a:p>
          <a:p>
            <a:endParaRPr lang="bn-BD" sz="9600" b="1" dirty="0" smtClean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অধ্যায় - ২য় </a:t>
            </a:r>
          </a:p>
          <a:p>
            <a:pPr algn="ctr"/>
            <a:r>
              <a:rPr lang="bn-BD" sz="4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 </a:t>
            </a:r>
            <a:r>
              <a:rPr lang="bn-BD" sz="44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-</a:t>
            </a:r>
            <a:r>
              <a:rPr lang="bn-BD" sz="4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০৩</a:t>
            </a:r>
          </a:p>
          <a:p>
            <a:pPr algn="ctr"/>
            <a:r>
              <a:rPr lang="bn-BD" sz="4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পৃষ্ঠা- ২৯-৩০</a:t>
            </a:r>
            <a:endParaRPr lang="en-US" sz="44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6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4435" y="2237955"/>
            <a:ext cx="86290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bn-BD" sz="4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মাসারিফ এর পরিচিতি বলতে </a:t>
            </a:r>
            <a:r>
              <a:rPr lang="bn-BD" sz="4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পারবে।</a:t>
            </a:r>
            <a:endParaRPr lang="en-US" sz="40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>
                <a:latin typeface="NikoshBAN" pitchFamily="2" charset="0"/>
                <a:cs typeface="NikoshBAN" pitchFamily="2" charset="0"/>
              </a:rPr>
              <a:t>যাকাত ব্যয় এর খাত সমূহ </a:t>
            </a:r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বর্ণনা </a:t>
            </a:r>
            <a:r>
              <a:rPr lang="bn-BD" sz="4000" b="1" dirty="0">
                <a:latin typeface="NikoshBAN" pitchFamily="2" charset="0"/>
                <a:cs typeface="NikoshBAN" pitchFamily="2" charset="0"/>
              </a:rPr>
              <a:t>করতে পারবে</a:t>
            </a:r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4975" y="1447800"/>
            <a:ext cx="47929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4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</a:t>
            </a:r>
            <a:r>
              <a:rPr lang="en-US" sz="44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</a:t>
            </a:r>
            <a:r>
              <a:rPr lang="bn-BD" sz="44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পাঠ শেষে শিক্ষার্থীরা</a:t>
            </a:r>
            <a:r>
              <a:rPr lang="en-US" sz="3600" b="1" dirty="0" smtClean="0">
                <a:solidFill>
                  <a:srgbClr val="002060"/>
                </a:solidFill>
              </a:rPr>
              <a:t>…</a:t>
            </a:r>
            <a:endParaRPr lang="bn-BD" sz="36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372070"/>
            <a:ext cx="270510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945-BEF5-4282-951C-30AEDF5ED8AD}" type="datetime12">
              <a:rPr lang="bn-BD" smtClean="0"/>
              <a:t>21-07-17 06.47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85482" y="1447800"/>
            <a:ext cx="8305800" cy="1599535"/>
          </a:xfrm>
          <a:prstGeom prst="rect">
            <a:avLst/>
          </a:prstGeom>
          <a:noFill/>
          <a:ln w="28575">
            <a:noFill/>
          </a:ln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মাসারিফ এর অর্থ ব্যয় করার খাত । </a:t>
            </a:r>
          </a:p>
          <a:p>
            <a:pPr>
              <a:buFont typeface="Arial" pitchFamily="34" charset="0"/>
              <a:buNone/>
            </a:pP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পরিভাষায় - ইসলামী বিধান অনুযায়ী যাদের যাকাত দেওয়া যায় তাদেরকে যাকাতের মাসারিফ বলা হয় ।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7400" y="304800"/>
            <a:ext cx="426720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8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মাসারিফের পরিচিতি</a:t>
            </a:r>
            <a:endParaRPr lang="en-US" sz="4800" b="1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1500" y="2997200"/>
            <a:ext cx="5143500" cy="4253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যাকাতের মাসারিফ সম্পর্কে আল্লাহ  বলেন-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49" y="3712882"/>
            <a:ext cx="8020051" cy="2078318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EDD9-7D90-4478-B070-F08B6B07C244}" type="datetime12">
              <a:rPr lang="bn-BD" smtClean="0"/>
              <a:t>21-07-17 06.47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7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6746A8-1668-4A74-BD7E-10C68D8F0FFA}" type="datetime12">
              <a:rPr lang="bn-BD" smtClean="0"/>
              <a:t>21-07-17 06.47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92F88C-5841-441C-B7B4-88ABDFA2278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38680101"/>
              </p:ext>
            </p:extLst>
          </p:nvPr>
        </p:nvGraphicFramePr>
        <p:xfrm>
          <a:off x="304800" y="1371600"/>
          <a:ext cx="8610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806245" y="381000"/>
            <a:ext cx="7347155" cy="6858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উল্লেখিত  আয়াতের অর্থ অনুসারে  যাকাতের     </a:t>
            </a:r>
            <a:endParaRPr lang="en-US" sz="32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Frame 6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8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89266F-8D14-4F2E-8FBD-5FF7D0F46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>
                                            <p:graphicEl>
                                              <a:dgm id="{7389266F-8D14-4F2E-8FBD-5FF7D0F462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9AD71F-AF59-4E9C-91A5-0A6B267971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>
                                            <p:graphicEl>
                                              <a:dgm id="{169AD71F-AF59-4E9C-91A5-0A6B267971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02A17A-6BCD-445D-A25E-15962DF64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4">
                                            <p:graphicEl>
                                              <a:dgm id="{6F02A17A-6BCD-445D-A25E-15962DF640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829E7-4CC2-4DFC-BA66-3BFF2513E6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4">
                                            <p:graphicEl>
                                              <a:dgm id="{147829E7-4CC2-4DFC-BA66-3BFF2513E6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235870-6B33-4472-8246-E0D20B473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4">
                                            <p:graphicEl>
                                              <a:dgm id="{6E235870-6B33-4472-8246-E0D20B4734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59346F-1041-4C4D-8850-830114B83C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4">
                                            <p:graphicEl>
                                              <a:dgm id="{4D59346F-1041-4C4D-8850-830114B83C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C72ADD-49C7-46D2-B7E0-4BCD8E056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4">
                                            <p:graphicEl>
                                              <a:dgm id="{28C72ADD-49C7-46D2-B7E0-4BCD8E056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318A26-151C-417E-BE54-7EEEC3985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4">
                                            <p:graphicEl>
                                              <a:dgm id="{B5318A26-151C-417E-BE54-7EEEC39856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5ED090-9E89-45FC-8826-F00D5AF5A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4">
                                            <p:graphicEl>
                                              <a:dgm id="{3B5ED090-9E89-45FC-8826-F00D5AF5A6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0FEB31-C98C-4EF6-B437-E322B4E75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0"/>
                                        <p:tgtEl>
                                          <p:spTgt spid="4">
                                            <p:graphicEl>
                                              <a:dgm id="{300FEB31-C98C-4EF6-B437-E322B4E751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5F6C8E-E76F-4F26-AA3E-D6724FA96F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4">
                                            <p:graphicEl>
                                              <a:dgm id="{325F6C8E-E76F-4F26-AA3E-D6724FA96F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79E123-49D7-48DE-B584-D6F942B1D7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0"/>
                                        <p:tgtEl>
                                          <p:spTgt spid="4">
                                            <p:graphicEl>
                                              <a:dgm id="{3379E123-49D7-48DE-B584-D6F942B1D7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53AC07-C986-4274-BE0B-6C1E7561B4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0"/>
                                        <p:tgtEl>
                                          <p:spTgt spid="4">
                                            <p:graphicEl>
                                              <a:dgm id="{2F53AC07-C986-4274-BE0B-6C1E7561B4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360BA3-6B55-44E7-AA2D-F79AE295F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3000"/>
                                        <p:tgtEl>
                                          <p:spTgt spid="4">
                                            <p:graphicEl>
                                              <a:dgm id="{64360BA3-6B55-44E7-AA2D-F79AE295F3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559CD1-68FF-4E6D-A1FF-8ABB878254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0"/>
                                        <p:tgtEl>
                                          <p:spTgt spid="4">
                                            <p:graphicEl>
                                              <a:dgm id="{C4559CD1-68FF-4E6D-A1FF-8ABB878254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A84857-ECDF-4F18-9981-73F6FFBF4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3000"/>
                                        <p:tgtEl>
                                          <p:spTgt spid="4">
                                            <p:graphicEl>
                                              <a:dgm id="{8DA84857-ECDF-4F18-9981-73F6FFBF45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110C68-440E-45DA-9F8C-209608BEB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3000"/>
                                        <p:tgtEl>
                                          <p:spTgt spid="4">
                                            <p:graphicEl>
                                              <a:dgm id="{B6110C68-440E-45DA-9F8C-209608BEB8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মোঃ সাইফুল ইসলাম">
      <a:majorFont>
        <a:latin typeface="NikoshBAN"/>
        <a:ea typeface=""/>
        <a:cs typeface="NikoshBAN"/>
      </a:majorFont>
      <a:minorFont>
        <a:latin typeface="NikoshBAN"/>
        <a:ea typeface=""/>
        <a:cs typeface="NikoshBA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865</Words>
  <Application>Microsoft Office PowerPoint</Application>
  <PresentationFormat>On-screen Show (4:3)</PresentationFormat>
  <Paragraphs>171</Paragraphs>
  <Slides>24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1_Office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Computer City</dc:creator>
  <cp:lastModifiedBy>Computer City</cp:lastModifiedBy>
  <cp:revision>66</cp:revision>
  <dcterms:created xsi:type="dcterms:W3CDTF">2016-09-15T13:32:38Z</dcterms:created>
  <dcterms:modified xsi:type="dcterms:W3CDTF">2017-07-21T00:57:12Z</dcterms:modified>
</cp:coreProperties>
</file>